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3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4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6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7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notesSlides/notesSlide8.xml" ContentType="application/vnd.openxmlformats-officedocument.presentationml.notesSlide+xml"/>
  <Override PartName="/ppt/charts/chart18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9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0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1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2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9.xml" ContentType="application/vnd.openxmlformats-officedocument.presentationml.notesSlide+xml"/>
  <Override PartName="/ppt/charts/chart23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4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5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72" r:id="rId3"/>
    <p:sldId id="310" r:id="rId4"/>
    <p:sldId id="260" r:id="rId5"/>
    <p:sldId id="294" r:id="rId6"/>
    <p:sldId id="293" r:id="rId7"/>
    <p:sldId id="259" r:id="rId8"/>
    <p:sldId id="304" r:id="rId9"/>
    <p:sldId id="261" r:id="rId10"/>
    <p:sldId id="263" r:id="rId11"/>
    <p:sldId id="264" r:id="rId12"/>
    <p:sldId id="305" r:id="rId13"/>
    <p:sldId id="292" r:id="rId14"/>
    <p:sldId id="311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298" r:id="rId25"/>
    <p:sldId id="313" r:id="rId26"/>
    <p:sldId id="314" r:id="rId27"/>
    <p:sldId id="315" r:id="rId28"/>
    <p:sldId id="316" r:id="rId29"/>
    <p:sldId id="317" r:id="rId30"/>
    <p:sldId id="268" r:id="rId31"/>
  </p:sldIdLst>
  <p:sldSz cx="18288000" cy="10287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여기어때 잘난체 OTF" panose="020B0600000101010101" pitchFamily="34" charset="-127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76" userDrawn="1">
          <p15:clr>
            <a:srgbClr val="A4A3A4"/>
          </p15:clr>
        </p15:guide>
        <p15:guide id="2" pos="9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6D"/>
    <a:srgbClr val="3B352E"/>
    <a:srgbClr val="F89C64"/>
    <a:srgbClr val="FFC000"/>
    <a:srgbClr val="A5A5A5"/>
    <a:srgbClr val="EDE9DC"/>
    <a:srgbClr val="4D483F"/>
    <a:srgbClr val="F282CD"/>
    <a:srgbClr val="4472C4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7" autoAdjust="0"/>
    <p:restoredTop sz="94622" autoAdjust="0"/>
  </p:normalViewPr>
  <p:slideViewPr>
    <p:cSldViewPr>
      <p:cViewPr varScale="1">
        <p:scale>
          <a:sx n="66" d="100"/>
          <a:sy n="66" d="100"/>
        </p:scale>
        <p:origin x="78" y="108"/>
      </p:cViewPr>
      <p:guideLst>
        <p:guide orient="horz" pos="4776"/>
        <p:guide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msi\Downloads\&#51452;&#50836;&#51648;&#54364;(&#50672;&#44036;&#51648;&#54364;)_04220315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4532;&#47196;&#51229;&#53944;%20&#51456;&#48708;\&#54016;&#54532;&#47196;&#51229;&#53944;\2nd\&#50977;&#47448;%20&#48512;&#50948;&#48324;%20&#44032;&#44201;1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0977;&#47448;%20&#51088;&#44553;&#47456;&#44536;&#47000;&#54532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4532;&#47196;&#51229;&#53944;_&#51088;&#47308;\&#50977;&#47448;&#49548;&#48708;&#44396;&#51312;\&#53685;&#44228;\&#50977;&#47448;%20&#48512;&#50948;&#48324;%20&#44032;&#44201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2&#52264;%20&#54016;&#54532;&#47196;&#51229;&#53944;%20&#50676;&#47924;&#45348;%20&#45453;&#51109;\&#50977;&#47448;%20&#48512;&#50948;&#48324;%20&#44032;&#44201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63f71c94efae9f6/&#48148;&#53461;%20&#54868;&#47732;/&#44396;&#47588;&#49884;&#44256;&#47140;&#49324;&#54637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4532;&#47196;&#51229;&#53944;%20&#51456;&#48708;\&#54016;&#54532;&#47196;&#51229;&#53944;\2nd\&#50977;&#47448;%20&#48512;&#50948;&#48324;%20&#44032;&#44201;1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63f71c94efae9f6/&#48148;&#53461;%20&#54868;&#47732;/&#44396;&#47588;&#49884;&#44256;&#47140;&#49324;&#54637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ONSAI\Desktop\&#50977;&#47448;%20&#51088;&#44553;&#47456;&#44536;&#47000;&#54532;.xlsx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2&#52264;%20&#54016;&#54532;&#47196;&#51229;&#53944;%20&#50676;&#47924;&#45348;%20&#45453;&#51109;\&#50977;&#47448;%20&#48512;&#50948;&#48324;%20&#44032;&#44201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63f71c94efae9f6/&#48148;&#53461;%20&#54868;&#47732;/&#44396;&#47588;&#49884;&#44256;&#47140;&#49324;&#54637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msi\Downloads\&#51452;&#50836;&#51648;&#54364;(&#50672;&#44036;&#51648;&#54364;)_04220315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4532;&#47196;&#51229;&#53944;_&#51088;&#47308;\&#50977;&#47448;&#49548;&#48708;&#44396;&#51312;\&#53685;&#44228;\&#50977;&#47448;%20&#48512;&#50948;&#48324;%20&#44032;&#44201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0977;&#47448;%20&#51088;&#44553;&#47456;&#44536;&#47000;&#54532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4532;&#47196;&#51229;&#53944;%20&#51456;&#48708;\&#54016;&#54532;&#47196;&#51229;&#53944;\2nd\&#50977;&#47448;%20&#48512;&#50948;&#48324;%20&#44032;&#44201;1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4532;&#47196;&#51229;&#53944;_&#51088;&#47308;\&#50977;&#47448;&#49548;&#48708;&#44396;&#51312;\&#53685;&#44228;\&#50977;&#47448;%20&#48512;&#50948;&#48324;%20&#44032;&#44201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4532;&#47196;&#51229;&#53944;_&#51088;&#47308;\&#50977;&#47448;&#49548;&#48708;&#44396;&#51312;\&#53685;&#44228;\&#50977;&#47448;%20&#48512;&#50948;&#48324;%20&#44032;&#44201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63f71c94efae9f6/&#48148;&#53461;%20&#54868;&#47732;/&#44396;&#47588;&#49884;&#44256;&#47140;&#49324;&#54637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msi\Downloads\&#51452;&#50836;&#51648;&#54364;(&#50672;&#44036;&#51648;&#54364;)_0422031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msi\Downloads\&#51452;&#50836;&#51648;&#54364;(&#50672;&#44036;&#51648;&#54364;)_04220315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msi\OneDrive\&#48148;&#53461;%20&#54868;&#47732;\&#44536;&#47000;&#5453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HADOOP%20&#44536;&#47000;&#5453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HADOOP%20&#44536;&#47000;&#54532;.xlsx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3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HADOOP%20&#44536;&#47000;&#54532;.xlsx" TargetMode="Externa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4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NSAI\Desktop\&#54532;&#47196;&#51229;&#53944;%20&#51456;&#48708;\&#54016;&#54532;&#47196;&#51229;&#53944;\2nd\&#50977;&#47448;%20&#48512;&#50948;&#48324;%20&#44032;&#44201;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[주요지표(연간지표)_04220315.xlsx]그래프3!피벗 테이블8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bg1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tx2">
                  <a:lumMod val="7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2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dLbl>
          <c:idx val="0"/>
          <c:tx>
            <c:rich>
              <a:bodyPr/>
              <a:lstStyle/>
              <a:p>
                <a:r>
                  <a:rPr lang="en-US" altLang="ko-KR"/>
                  <a:t>4.0</a:t>
                </a:r>
              </a:p>
            </c:rich>
          </c:tx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dLbl>
          <c:idx val="0"/>
          <c:tx>
            <c:rich>
              <a:bodyPr/>
              <a:lstStyle/>
              <a:p>
                <a:r>
                  <a:rPr lang="en-US" altLang="ko-KR"/>
                  <a:t>3.0</a:t>
                </a:r>
              </a:p>
            </c:rich>
          </c:tx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layout>
            <c:manualLayout>
              <c:x val="-2.6522001205545511E-2"/>
              <c:y val="-4.632426988922461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100" b="0" i="0" u="none" strike="noStrike" kern="1200" baseline="0">
                  <a:solidFill>
                    <a:schemeClr val="bg1">
                      <a:lumMod val="5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5.5623869801084989E-2"/>
                  <c:h val="6.5659617321248739E-2"/>
                </c:manualLayout>
              </c15:layout>
            </c:ext>
          </c:extLst>
        </c:dLbl>
      </c:pivotFmt>
      <c:pivotFmt>
        <c:idx val="5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dLbl>
          <c:idx val="0"/>
          <c:layout>
            <c:manualLayout>
              <c:x val="1.9288728149487597E-2"/>
              <c:y val="2.4169184290030173E-2"/>
            </c:manualLayout>
          </c:layout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layout>
            <c:manualLayout>
              <c:x val="2.4110910186859553E-3"/>
              <c:y val="1.2084592145015106E-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9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</c:pivotFmt>
      <c:pivotFmt>
        <c:idx val="10"/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</c:pivotFmt>
      <c:pivotFmt>
        <c:idx val="14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0"/>
              <c:y val="-3.22255790533736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-2.1699819168173554E-2"/>
              <c:y val="-5.236656596173212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-4.8221820373719106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-7.2332730560578885E-3"/>
              <c:y val="4.028197381671701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-2.4110910186859996E-3"/>
              <c:y val="-4.028197381671705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0"/>
              <c:y val="-1.20845921450151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-8.8405649415545698E-17"/>
              <c:y val="-3.2225579053373636E-2"/>
            </c:manualLayout>
          </c:layout>
          <c:numFmt formatCode="#,##0.0_);[Red]\(#,##0.0\)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numFmt formatCode="#,##0.0_);[Red]\(#,##0.0\)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0"/>
              <c:y val="-2.21552441896424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6.0940230572444271E-2"/>
                  <c:h val="6.2839879154078543E-2"/>
                </c:manualLayout>
              </c15:layout>
            </c:ext>
          </c:extLst>
        </c:dLbl>
      </c:pivotFmt>
      <c:pivotFmt>
        <c:idx val="27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0"/>
              <c:y val="-3.22255790533736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134418324291742E-2"/>
              <c:y val="5.639476334340368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4.8221820373719106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layout>
            <c:manualLayout>
              <c:x val="-7.2332730560578885E-3"/>
              <c:y val="4.028197381671701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layout>
            <c:manualLayout>
              <c:x val="-2.4110910186859996E-3"/>
              <c:y val="-4.028197381671705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layout>
            <c:manualLayout>
              <c:x val="0"/>
              <c:y val="-1.20845921450151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layout>
            <c:manualLayout>
              <c:x val="-8.8405649415545698E-17"/>
              <c:y val="-3.2225579053373636E-2"/>
            </c:manualLayout>
          </c:layout>
          <c:numFmt formatCode="#,##0.0_);[Red]\(#,##0.0\)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numFmt formatCode="#,##0.0_);[Red]\(#,##0.0\)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0"/>
              <c:y val="-2.215524418964246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6.0940230572444271E-2"/>
                  <c:h val="6.2839879154078543E-2"/>
                </c:manualLayout>
              </c15:layout>
            </c:ext>
          </c:extLst>
        </c:dLbl>
      </c:pivotFmt>
      <c:pivotFmt>
        <c:idx val="41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0"/>
              <c:y val="-3.222557905337361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134418324291742E-2"/>
              <c:y val="5.639476334340368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3492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4.8221820373719106E-3"/>
              <c:y val="0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layout>
            <c:manualLayout>
              <c:x val="-7.2332730560578885E-3"/>
              <c:y val="4.028197381671701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layout>
            <c:manualLayout>
              <c:x val="-2.4110910186859996E-3"/>
              <c:y val="-4.028197381671705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layout>
            <c:manualLayout>
              <c:x val="0"/>
              <c:y val="-1.20845921450151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layout>
            <c:manualLayout>
              <c:x val="-8.8405649415545698E-17"/>
              <c:y val="-3.2225579053373636E-2"/>
            </c:manualLayout>
          </c:layout>
          <c:numFmt formatCode="#,##0.0_);[Red]\(#,##0.0\)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34925" cap="rnd">
            <a:solidFill>
              <a:schemeClr val="accent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9525">
              <a:solidFill>
                <a:srgbClr val="002060"/>
              </a:solidFill>
            </a:ln>
            <a:effectLst/>
          </c:spPr>
        </c:marker>
        <c:dLbl>
          <c:idx val="0"/>
          <c:numFmt formatCode="#,##0.0_);[Red]\(#,##0.0\)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그래프3!$B$1</c:f>
              <c:strCache>
                <c:ptCount val="1"/>
                <c:pt idx="0">
                  <c:v>합계 : 실질 국민총소득(GNI)</c:v>
                </c:pt>
              </c:strCache>
            </c:strRef>
          </c:tx>
          <c:spPr>
            <a:ln w="8572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bg1"/>
              </a:solidFill>
              <a:ln w="25400">
                <a:solidFill>
                  <a:schemeClr val="bg1">
                    <a:lumMod val="50000"/>
                  </a:schemeClr>
                </a:solidFill>
              </a:ln>
              <a:effectLst/>
            </c:spPr>
          </c:marker>
          <c:dPt>
            <c:idx val="4"/>
            <c:marker>
              <c:symbol val="circle"/>
              <c:size val="12"/>
              <c:spPr>
                <a:solidFill>
                  <a:schemeClr val="bg1"/>
                </a:solidFill>
                <a:ln w="25400"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9DFE-45FE-A2EB-FA0F2690938C}"/>
              </c:ext>
            </c:extLst>
          </c:dPt>
          <c:dPt>
            <c:idx val="6"/>
            <c:marker>
              <c:symbol val="circle"/>
              <c:size val="12"/>
              <c:spPr>
                <a:solidFill>
                  <a:schemeClr val="bg1"/>
                </a:solidFill>
                <a:ln w="25400"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9DFE-45FE-A2EB-FA0F2690938C}"/>
              </c:ext>
            </c:extLst>
          </c:dPt>
          <c:dLbls>
            <c:dLbl>
              <c:idx val="0"/>
              <c:layout>
                <c:manualLayout>
                  <c:x val="0"/>
                  <c:y val="-2.21552441896424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0940230572444271E-2"/>
                      <c:h val="6.283987915407854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9DFE-45FE-A2EB-FA0F2690938C}"/>
                </c:ext>
              </c:extLst>
            </c:dLbl>
            <c:dLbl>
              <c:idx val="1"/>
              <c:layout>
                <c:manualLayout>
                  <c:x val="0"/>
                  <c:y val="-3.22255790533736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9DFE-45FE-A2EB-FA0F2690938C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DFE-45FE-A2EB-FA0F2690938C}"/>
                </c:ext>
              </c:extLst>
            </c:dLbl>
            <c:dLbl>
              <c:idx val="3"/>
              <c:layout>
                <c:manualLayout>
                  <c:x val="-3.134418324291742E-2"/>
                  <c:y val="5.63947633434036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9DFE-45FE-A2EB-FA0F2690938C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DFE-45FE-A2EB-FA0F2690938C}"/>
                </c:ext>
              </c:extLst>
            </c:dLbl>
            <c:dLbl>
              <c:idx val="6"/>
              <c:layout>
                <c:manualLayout>
                  <c:x val="-4.8221401687842079E-3"/>
                  <c:y val="-3.629784813780615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9DFE-45FE-A2EB-FA0F269093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그래프3!$A$2:$A$9</c:f>
              <c:strCach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strCache>
            </c:strRef>
          </c:cat>
          <c:val>
            <c:numRef>
              <c:f>그래프3!$B$2:$B$9</c:f>
              <c:numCache>
                <c:formatCode>General</c:formatCode>
                <c:ptCount val="7"/>
                <c:pt idx="0">
                  <c:v>4.4000000000000004</c:v>
                </c:pt>
                <c:pt idx="1">
                  <c:v>3.3</c:v>
                </c:pt>
                <c:pt idx="2">
                  <c:v>1.6</c:v>
                </c:pt>
                <c:pt idx="3">
                  <c:v>-0.1</c:v>
                </c:pt>
                <c:pt idx="4">
                  <c:v>0</c:v>
                </c:pt>
                <c:pt idx="5">
                  <c:v>3.1</c:v>
                </c:pt>
                <c:pt idx="6">
                  <c:v>-1.2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DFE-45FE-A2EB-FA0F2690938C}"/>
            </c:ext>
          </c:extLst>
        </c:ser>
        <c:ser>
          <c:idx val="1"/>
          <c:order val="1"/>
          <c:tx>
            <c:strRef>
              <c:f>그래프3!$C$1</c:f>
              <c:strCache>
                <c:ptCount val="1"/>
                <c:pt idx="0">
                  <c:v>합계 : 실질 국내총생산(GDP)</c:v>
                </c:pt>
              </c:strCache>
            </c:strRef>
          </c:tx>
          <c:spPr>
            <a:ln w="85725" cap="rnd">
              <a:solidFill>
                <a:schemeClr val="tx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bg1"/>
              </a:solidFill>
              <a:ln w="25400">
                <a:solidFill>
                  <a:srgbClr val="002060">
                    <a:alpha val="97000"/>
                  </a:srgbClr>
                </a:solidFill>
              </a:ln>
              <a:effectLst/>
            </c:spPr>
          </c:marker>
          <c:dPt>
            <c:idx val="0"/>
            <c:marker>
              <c:symbol val="circle"/>
              <c:size val="12"/>
              <c:spPr>
                <a:solidFill>
                  <a:schemeClr val="bg1"/>
                </a:solidFill>
                <a:ln w="25400">
                  <a:solidFill>
                    <a:srgbClr val="002060">
                      <a:alpha val="97000"/>
                    </a:srgb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9DFE-45FE-A2EB-FA0F2690938C}"/>
              </c:ext>
            </c:extLst>
          </c:dPt>
          <c:dPt>
            <c:idx val="1"/>
            <c:marker>
              <c:symbol val="circle"/>
              <c:size val="12"/>
              <c:spPr>
                <a:solidFill>
                  <a:schemeClr val="bg1"/>
                </a:solidFill>
                <a:ln w="25400">
                  <a:solidFill>
                    <a:srgbClr val="002060">
                      <a:alpha val="97000"/>
                    </a:srgb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9DFE-45FE-A2EB-FA0F2690938C}"/>
              </c:ext>
            </c:extLst>
          </c:dPt>
          <c:dPt>
            <c:idx val="2"/>
            <c:marker>
              <c:symbol val="circle"/>
              <c:size val="12"/>
              <c:spPr>
                <a:solidFill>
                  <a:schemeClr val="bg1"/>
                </a:solidFill>
                <a:ln w="25400">
                  <a:solidFill>
                    <a:srgbClr val="002060">
                      <a:alpha val="97000"/>
                    </a:srgb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9DFE-45FE-A2EB-FA0F2690938C}"/>
              </c:ext>
            </c:extLst>
          </c:dPt>
          <c:dPt>
            <c:idx val="3"/>
            <c:marker>
              <c:symbol val="circle"/>
              <c:size val="12"/>
              <c:spPr>
                <a:solidFill>
                  <a:schemeClr val="bg1"/>
                </a:solidFill>
                <a:ln w="25400">
                  <a:solidFill>
                    <a:srgbClr val="002060">
                      <a:alpha val="97000"/>
                    </a:srgb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9DFE-45FE-A2EB-FA0F2690938C}"/>
              </c:ext>
            </c:extLst>
          </c:dPt>
          <c:dPt>
            <c:idx val="5"/>
            <c:marker>
              <c:symbol val="circle"/>
              <c:size val="12"/>
              <c:spPr>
                <a:solidFill>
                  <a:schemeClr val="bg1"/>
                </a:solidFill>
                <a:ln w="25400">
                  <a:solidFill>
                    <a:srgbClr val="002060">
                      <a:alpha val="97000"/>
                    </a:srgb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2-9DFE-45FE-A2EB-FA0F2690938C}"/>
              </c:ext>
            </c:extLst>
          </c:dPt>
          <c:dPt>
            <c:idx val="6"/>
            <c:marker>
              <c:symbol val="circle"/>
              <c:size val="12"/>
              <c:spPr>
                <a:solidFill>
                  <a:schemeClr val="bg1"/>
                </a:solidFill>
                <a:ln w="25400">
                  <a:solidFill>
                    <a:srgbClr val="002060">
                      <a:alpha val="97000"/>
                    </a:srgb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tx2">
                    <a:lumMod val="7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4-9DFE-45FE-A2EB-FA0F2690938C}"/>
              </c:ext>
            </c:extLst>
          </c:dPt>
          <c:dLbls>
            <c:dLbl>
              <c:idx val="0"/>
              <c:layout>
                <c:manualLayout>
                  <c:x val="-7.2332730560578885E-3"/>
                  <c:y val="4.028197381671701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A-9DFE-45FE-A2EB-FA0F2690938C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9DFE-45FE-A2EB-FA0F2690938C}"/>
                </c:ext>
              </c:extLst>
            </c:dLbl>
            <c:dLbl>
              <c:idx val="2"/>
              <c:layout>
                <c:manualLayout>
                  <c:x val="-2.4110910186859996E-3"/>
                  <c:y val="-4.028197381671705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E-9DFE-45FE-A2EB-FA0F2690938C}"/>
                </c:ext>
              </c:extLst>
            </c:dLbl>
            <c:dLbl>
              <c:idx val="3"/>
              <c:layout>
                <c:manualLayout>
                  <c:x val="0"/>
                  <c:y val="-1.20845921450151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0-9DFE-45FE-A2EB-FA0F2690938C}"/>
                </c:ext>
              </c:extLst>
            </c:dLbl>
            <c:dLbl>
              <c:idx val="4"/>
              <c:layout>
                <c:manualLayout>
                  <c:x val="7.7790285475646025E-3"/>
                  <c:y val="-8.8727048243315482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0-2BF3-425D-8F1A-4F8024320DF5}"/>
                </c:ext>
              </c:extLst>
            </c:dLbl>
            <c:dLbl>
              <c:idx val="5"/>
              <c:layout>
                <c:manualLayout>
                  <c:x val="-8.8405649415545698E-17"/>
                  <c:y val="-3.2225579053373636E-2"/>
                </c:manualLayout>
              </c:layout>
              <c:numFmt formatCode="#,##0.0_);[Red]\(#,##0.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00206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2-9DFE-45FE-A2EB-FA0F2690938C}"/>
                </c:ext>
              </c:extLst>
            </c:dLbl>
            <c:dLbl>
              <c:idx val="6"/>
              <c:numFmt formatCode="#,##0.0_);[Red]\(#,##0.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4-9DFE-45FE-A2EB-FA0F269093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002060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그래프3!$A$2:$A$9</c:f>
              <c:strCach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strCache>
            </c:strRef>
          </c:cat>
          <c:val>
            <c:numRef>
              <c:f>그래프3!$C$2:$C$9</c:f>
              <c:numCache>
                <c:formatCode>General</c:formatCode>
                <c:ptCount val="7"/>
                <c:pt idx="0">
                  <c:v>2.9</c:v>
                </c:pt>
                <c:pt idx="1">
                  <c:v>3.2</c:v>
                </c:pt>
                <c:pt idx="2">
                  <c:v>2.9</c:v>
                </c:pt>
                <c:pt idx="3">
                  <c:v>2.2000000000000002</c:v>
                </c:pt>
                <c:pt idx="4">
                  <c:v>-0.9</c:v>
                </c:pt>
                <c:pt idx="5">
                  <c:v>4</c:v>
                </c:pt>
                <c:pt idx="6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9DFE-45FE-A2EB-FA0F269093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3483407"/>
        <c:axId val="1123480079"/>
      </c:lineChart>
      <c:catAx>
        <c:axId val="1123483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123480079"/>
        <c:crosses val="autoZero"/>
        <c:auto val="1"/>
        <c:lblAlgn val="ctr"/>
        <c:lblOffset val="100"/>
        <c:noMultiLvlLbl val="0"/>
      </c:catAx>
      <c:valAx>
        <c:axId val="1123480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123483407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9D3-4362-AE96-10A9111D4A87}"/>
              </c:ext>
            </c:extLst>
          </c:dPt>
          <c:dPt>
            <c:idx val="1"/>
            <c:invertIfNegative val="0"/>
            <c:bubble3D val="0"/>
            <c:spPr>
              <a:solidFill>
                <a:srgbClr val="3399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9D3-4362-AE96-10A9111D4A87}"/>
              </c:ext>
            </c:extLst>
          </c:dPt>
          <c:dPt>
            <c:idx val="2"/>
            <c:invertIfNegative val="0"/>
            <c:bubble3D val="0"/>
            <c:spPr>
              <a:solidFill>
                <a:srgbClr val="0033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9D3-4362-AE96-10A9111D4A87}"/>
              </c:ext>
            </c:extLst>
          </c:dPt>
          <c:dPt>
            <c:idx val="3"/>
            <c:invertIfNegative val="0"/>
            <c:bubble3D val="0"/>
            <c:spPr>
              <a:solidFill>
                <a:srgbClr val="0033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9D3-4362-AE96-10A9111D4A8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09D3-4362-AE96-10A9111D4A87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09D3-4362-AE96-10A9111D4A8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소고기!$G$2:$J$2</c:f>
              <c:strCache>
                <c:ptCount val="4"/>
                <c:pt idx="0">
                  <c:v>미국(냉장)</c:v>
                </c:pt>
                <c:pt idx="1">
                  <c:v>미국(냉동)</c:v>
                </c:pt>
                <c:pt idx="2">
                  <c:v>호주(냉장)</c:v>
                </c:pt>
                <c:pt idx="3">
                  <c:v>호주(냉동)</c:v>
                </c:pt>
              </c:strCache>
            </c:strRef>
          </c:cat>
          <c:val>
            <c:numRef>
              <c:f>소고기!$G$7:$J$7</c:f>
              <c:numCache>
                <c:formatCode>_(* #,##0_);_(* \(#,##0\);_(* "-"_);_(@_)</c:formatCode>
                <c:ptCount val="4"/>
                <c:pt idx="0">
                  <c:v>28895</c:v>
                </c:pt>
                <c:pt idx="1">
                  <c:v>27922.5</c:v>
                </c:pt>
                <c:pt idx="2">
                  <c:v>27405</c:v>
                </c:pt>
                <c:pt idx="3">
                  <c:v>25752.5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9D3-4362-AE96-10A9111D4A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7"/>
        <c:axId val="1967648847"/>
        <c:axId val="1967649679"/>
      </c:barChart>
      <c:catAx>
        <c:axId val="1967648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967649679"/>
        <c:crosses val="autoZero"/>
        <c:auto val="1"/>
        <c:lblAlgn val="ctr"/>
        <c:lblOffset val="100"/>
        <c:noMultiLvlLbl val="0"/>
      </c:catAx>
      <c:valAx>
        <c:axId val="1967649679"/>
        <c:scaling>
          <c:orientation val="minMax"/>
          <c:max val="3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967648847"/>
        <c:crosses val="autoZero"/>
        <c:crossBetween val="between"/>
        <c:majorUnit val="2000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200"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[육류 자급률그래프.xlsx]Sheet4!피벗 테이블7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layout>
            <c:manualLayout>
              <c:x val="6.139677172229064E-3"/>
              <c:y val="2.5396821769161325E-2"/>
            </c:manualLayout>
          </c:layout>
          <c:tx>
            <c:rich>
              <a:bodyPr/>
              <a:lstStyle/>
              <a:p>
                <a:fld id="{6FEC4254-D055-4506-AC26-56478ED9BB06}" type="VALUE">
                  <a:rPr lang="en-US" altLang="ko-KR"/>
                  <a:pPr/>
                  <a:t>[값]</a:t>
                </a:fld>
                <a:r>
                  <a:rPr lang="en-US" altLang="ko-KR"/>
                  <a:t>.0</a:t>
                </a:r>
              </a:p>
            </c:rich>
          </c:tx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"/>
        <c:dLbl>
          <c:idx val="0"/>
          <c:tx>
            <c:rich>
              <a:bodyPr/>
              <a:lstStyle/>
              <a:p>
                <a:fld id="{AB352422-8EE2-4562-840D-D010DBDA7784}" type="VALUE">
                  <a:rPr lang="en-US" altLang="ko-KR"/>
                  <a:pPr/>
                  <a:t>[값]</a:t>
                </a:fld>
                <a:r>
                  <a:rPr lang="en-US" altLang="ko-KR"/>
                  <a:t>.0</a:t>
                </a:r>
              </a:p>
            </c:rich>
          </c:tx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"/>
        <c:dLbl>
          <c:idx val="0"/>
          <c:layout>
            <c:manualLayout>
              <c:x val="-8.587313460976316E-2"/>
              <c:y val="6.6774500791043859E-3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layout>
            <c:manualLayout>
              <c:x val="-4.899387126534259E-2"/>
              <c:y val="-4.842195622524434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7.190433868561219E-2"/>
                  <c:h val="6.6026796024279605E-2"/>
                </c:manualLayout>
              </c15:layout>
            </c:ext>
          </c:extLst>
        </c:dLbl>
      </c:pivotFmt>
      <c:pivotFmt>
        <c:idx val="5"/>
        <c:dLbl>
          <c:idx val="0"/>
          <c:layout>
            <c:manualLayout>
              <c:x val="-5.5257094550061572E-2"/>
              <c:y val="-5.8049878329512042E-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layout>
            <c:manualLayout>
              <c:x val="-4.2977740205603444E-2"/>
              <c:y val="-5.0793643538323052E-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layout>
            <c:manualLayout>
              <c:x val="2.4558708688916256E-2"/>
              <c:y val="-1.0884352186783483E-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layout>
            <c:manualLayout>
              <c:x val="0"/>
              <c:y val="-1.8140586977972471E-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5.2421463166072851E-2"/>
              <c:y val="-5.220438157080001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7899827234978786E-2"/>
                  <c:h val="5.8461747404292927E-2"/>
                </c:manualLayout>
              </c15:layout>
            </c:ext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9.9583507111938127E-2"/>
              <c:y val="2.894956848166363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A31A9129-69F7-4BB8-8D86-B220F10961E7}" type="VALUE">
                  <a:rPr lang="en-US" altLang="ko-KR"/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C562A4B6-A5D7-439E-B37E-636705155C63}" type="VALUE">
                  <a:rPr lang="en-US" altLang="ko-KR"/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4.341616290363267E-2"/>
              <c:y val="-4.5390064162608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4.341616290363267E-2"/>
              <c:y val="-5.295507485637648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A31A9129-69F7-4BB8-8D86-B220F10961E7}" type="VALUE">
                  <a:rPr lang="en-US" altLang="ko-KR"/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C562A4B6-A5D7-439E-B37E-636705155C63}" type="VALUE">
                  <a:rPr lang="en-US" altLang="ko-KR"/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9.9583507111938127E-2"/>
              <c:y val="2.894956848166363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5.2421463166072851E-2"/>
              <c:y val="-5.220438157080001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7899827234978786E-2"/>
                  <c:h val="5.8461747404292927E-2"/>
                </c:manualLayout>
              </c15:layout>
            </c:ext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4.341616290363267E-2"/>
              <c:y val="-4.5390064162608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4.341616290363267E-2"/>
              <c:y val="-5.295507485637648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A31A9129-69F7-4BB8-8D86-B220F10961E7}" type="VALUE">
                  <a:rPr lang="en-US" altLang="ko-KR"/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C562A4B6-A5D7-439E-B37E-636705155C63}" type="VALUE">
                  <a:rPr lang="en-US" altLang="ko-KR"/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9.9583507111938127E-2"/>
              <c:y val="2.894956848166363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5.2421463166072851E-2"/>
              <c:y val="-5.220438157080001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7899827234978786E-2"/>
                  <c:h val="5.8461747404292927E-2"/>
                </c:manualLayout>
              </c15:layout>
            </c:ext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4.341616290363267E-2"/>
              <c:y val="-4.5390064162608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</c:marker>
        <c:dLbl>
          <c:idx val="0"/>
          <c:layout>
            <c:manualLayout>
              <c:x val="-4.341616290363267E-2"/>
              <c:y val="-5.295507485637648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4585644949624699E-2"/>
          <c:y val="2.7442902612168234E-2"/>
          <c:w val="0.95111111966559581"/>
          <c:h val="0.90043116763664532"/>
        </c:manualLayout>
      </c:layout>
      <c:lineChart>
        <c:grouping val="standar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요약</c:v>
                </c:pt>
              </c:strCache>
            </c:strRef>
          </c:tx>
          <c:spPr>
            <a:ln w="57150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c:spPr>
          </c:marker>
          <c:dPt>
            <c:idx val="2"/>
            <c:marker>
              <c:symbol val="circle"/>
              <c:size val="11"/>
              <c:spPr>
                <a:solidFill>
                  <a:schemeClr val="bg1"/>
                </a:solidFill>
                <a:ln w="571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446-4442-8132-958C8138D540}"/>
              </c:ext>
            </c:extLst>
          </c:dPt>
          <c:dPt>
            <c:idx val="3"/>
            <c:marker>
              <c:symbol val="circle"/>
              <c:size val="11"/>
              <c:spPr>
                <a:solidFill>
                  <a:schemeClr val="bg1"/>
                </a:solidFill>
                <a:ln w="571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46-4442-8132-958C8138D540}"/>
              </c:ext>
            </c:extLst>
          </c:dPt>
          <c:dPt>
            <c:idx val="4"/>
            <c:marker>
              <c:symbol val="circle"/>
              <c:size val="11"/>
              <c:spPr>
                <a:solidFill>
                  <a:schemeClr val="bg1"/>
                </a:solidFill>
                <a:ln w="571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4446-4442-8132-958C8138D540}"/>
              </c:ext>
            </c:extLst>
          </c:dPt>
          <c:dPt>
            <c:idx val="5"/>
            <c:marker>
              <c:symbol val="circle"/>
              <c:size val="11"/>
              <c:spPr>
                <a:solidFill>
                  <a:schemeClr val="bg1"/>
                </a:solidFill>
                <a:ln w="571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4446-4442-8132-958C8138D540}"/>
              </c:ext>
            </c:extLst>
          </c:dPt>
          <c:dPt>
            <c:idx val="6"/>
            <c:marker>
              <c:symbol val="circle"/>
              <c:size val="11"/>
              <c:spPr>
                <a:solidFill>
                  <a:schemeClr val="bg1"/>
                </a:solidFill>
                <a:ln w="571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4446-4442-8132-958C8138D540}"/>
              </c:ext>
            </c:extLst>
          </c:dPt>
          <c:dPt>
            <c:idx val="7"/>
            <c:marker>
              <c:symbol val="circle"/>
              <c:size val="11"/>
              <c:spPr>
                <a:solidFill>
                  <a:schemeClr val="bg1"/>
                </a:solidFill>
                <a:ln w="571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4446-4442-8132-958C8138D540}"/>
              </c:ext>
            </c:extLst>
          </c:dPt>
          <c:dLbls>
            <c:dLbl>
              <c:idx val="2"/>
              <c:layout>
                <c:manualLayout>
                  <c:x val="-2.5833612010880223E-3"/>
                  <c:y val="1.3962856602562027E-2"/>
                </c:manualLayout>
              </c:layout>
              <c:tx>
                <c:rich>
                  <a:bodyPr/>
                  <a:lstStyle/>
                  <a:p>
                    <a:fld id="{A31A9129-69F7-4BB8-8D86-B220F10961E7}" type="VALUE">
                      <a:rPr lang="en-US" altLang="ko-KR"/>
                      <a:pPr/>
                      <a:t>[값]</a:t>
                    </a:fld>
                    <a:r>
                      <a:rPr lang="en-US" altLang="ko-KR"/>
                      <a:t>.0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446-4442-8132-958C8138D540}"/>
                </c:ext>
              </c:extLst>
            </c:dLbl>
            <c:dLbl>
              <c:idx val="3"/>
              <c:layout>
                <c:manualLayout>
                  <c:x val="5.1667224021760445E-3"/>
                  <c:y val="-8.3777139615372771E-3"/>
                </c:manualLayout>
              </c:layout>
              <c:tx>
                <c:rich>
                  <a:bodyPr/>
                  <a:lstStyle/>
                  <a:p>
                    <a:fld id="{C562A4B6-A5D7-439E-B37E-636705155C63}" type="VALUE">
                      <a:rPr lang="en-US" altLang="ko-KR"/>
                      <a:pPr/>
                      <a:t>[값]</a:t>
                    </a:fld>
                    <a:r>
                      <a:rPr lang="en-US" altLang="ko-KR"/>
                      <a:t>.0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446-4442-8132-958C8138D540}"/>
                </c:ext>
              </c:extLst>
            </c:dLbl>
            <c:dLbl>
              <c:idx val="4"/>
              <c:layout>
                <c:manualLayout>
                  <c:x val="-0.15855389542391132"/>
                  <c:y val="-3.185510292934134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4446-4442-8132-958C8138D540}"/>
                </c:ext>
              </c:extLst>
            </c:dLbl>
            <c:dLbl>
              <c:idx val="5"/>
              <c:layout>
                <c:manualLayout>
                  <c:x val="-9.8921985746355523E-2"/>
                  <c:y val="-5.360065790341661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890011464428134"/>
                      <c:h val="7.242456759122033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4446-4442-8132-958C8138D540}"/>
                </c:ext>
              </c:extLst>
            </c:dLbl>
            <c:dLbl>
              <c:idx val="6"/>
              <c:layout>
                <c:manualLayout>
                  <c:x val="-7.6999826691043924E-2"/>
                  <c:y val="-5.79566293884049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65894831568918"/>
                      <c:h val="5.808548346665845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4446-4442-8132-958C8138D540}"/>
                </c:ext>
              </c:extLst>
            </c:dLbl>
            <c:dLbl>
              <c:idx val="7"/>
              <c:layout>
                <c:manualLayout>
                  <c:x val="-3.0499325071459433E-2"/>
                  <c:y val="-5.016249686660315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4446-4442-8132-958C8138D5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12700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Sheet4!$A$2:$A$10</c:f>
              <c:strCach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</c:strCache>
            </c:strRef>
          </c:cat>
          <c:val>
            <c:numRef>
              <c:f>Sheet4!$B$2:$B$10</c:f>
              <c:numCache>
                <c:formatCode>General</c:formatCode>
                <c:ptCount val="8"/>
                <c:pt idx="0">
                  <c:v>48.1</c:v>
                </c:pt>
                <c:pt idx="1">
                  <c:v>46.1</c:v>
                </c:pt>
                <c:pt idx="2">
                  <c:v>39</c:v>
                </c:pt>
                <c:pt idx="3">
                  <c:v>41</c:v>
                </c:pt>
                <c:pt idx="4">
                  <c:v>36.200000000000003</c:v>
                </c:pt>
                <c:pt idx="5">
                  <c:v>36.5</c:v>
                </c:pt>
                <c:pt idx="6">
                  <c:v>36.799999999999997</c:v>
                </c:pt>
                <c:pt idx="7">
                  <c:v>37.200000000000003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4446-4442-8132-958C8138D5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0958639"/>
        <c:axId val="260960303"/>
      </c:lineChart>
      <c:catAx>
        <c:axId val="260958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260960303"/>
        <c:crosses val="autoZero"/>
        <c:auto val="1"/>
        <c:lblAlgn val="ctr"/>
        <c:lblOffset val="100"/>
        <c:noMultiLvlLbl val="0"/>
      </c:catAx>
      <c:valAx>
        <c:axId val="260960303"/>
        <c:scaling>
          <c:orientation val="minMax"/>
          <c:min val="35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0958639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33CC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201-4573-AF50-A589D7B6864E}"/>
              </c:ext>
            </c:extLst>
          </c:dPt>
          <c:dPt>
            <c:idx val="1"/>
            <c:bubble3D val="0"/>
            <c:spPr>
              <a:solidFill>
                <a:srgbClr val="A096E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201-4573-AF50-A589D7B6864E}"/>
              </c:ext>
            </c:extLst>
          </c:dPt>
          <c:dPt>
            <c:idx val="2"/>
            <c:bubble3D val="0"/>
            <c:spPr>
              <a:solidFill>
                <a:srgbClr val="E0EA6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201-4573-AF50-A589D7B6864E}"/>
              </c:ext>
            </c:extLst>
          </c:dPt>
          <c:dPt>
            <c:idx val="3"/>
            <c:bubble3D val="0"/>
            <c:spPr>
              <a:solidFill>
                <a:srgbClr val="EFBE4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201-4573-AF50-A589D7B6864E}"/>
              </c:ext>
            </c:extLst>
          </c:dPt>
          <c:dPt>
            <c:idx val="4"/>
            <c:bubble3D val="0"/>
            <c:spPr>
              <a:solidFill>
                <a:srgbClr val="F67E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201-4573-AF50-A589D7B6864E}"/>
              </c:ext>
            </c:extLst>
          </c:dPt>
          <c:dPt>
            <c:idx val="5"/>
            <c:bubble3D val="0"/>
            <c:spPr>
              <a:solidFill>
                <a:srgbClr val="FB787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201-4573-AF50-A589D7B6864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201-4573-AF50-A589D7B6864E}"/>
              </c:ext>
            </c:extLst>
          </c:dPt>
          <c:dLbls>
            <c:dLbl>
              <c:idx val="0"/>
              <c:layout>
                <c:manualLayout>
                  <c:x val="-0.18790001591016017"/>
                  <c:y val="0.1781201233223741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3E62780B-AB30-479D-A836-676112F9B2EB}" type="CELLRAN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defRPr>
                      </a:pPr>
                      <a:t>[CELLRANGE]</a:t>
                    </a:fld>
                    <a:r>
                      <a:rPr lang="en-US" altLang="ko-KR" baseline="0">
                        <a:solidFill>
                          <a:srgbClr val="FF0000"/>
                        </a:solidFill>
                      </a:rPr>
                      <a:t> </a:t>
                    </a:r>
                    <a:fld id="{A21E818B-B34B-4D25-A802-A797B0B55CED}" type="PERCENTA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defRPr>
                      </a:pPr>
                      <a:t>[백분율]</a:t>
                    </a:fld>
                    <a:endParaRPr lang="en-US" altLang="ko-KR" baseline="0">
                      <a:solidFill>
                        <a:srgbClr val="FF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9201-4573-AF50-A589D7B6864E}"/>
                </c:ext>
              </c:extLst>
            </c:dLbl>
            <c:dLbl>
              <c:idx val="1"/>
              <c:layout>
                <c:manualLayout>
                  <c:x val="-0.18941489532412009"/>
                  <c:y val="-0.13975723466243764"/>
                </c:manualLayout>
              </c:layout>
              <c:tx>
                <c:rich>
                  <a:bodyPr/>
                  <a:lstStyle/>
                  <a:p>
                    <a:fld id="{1C066696-80CD-4001-83FF-347DEDD94ECE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CA03D436-0F03-4AD1-ADF0-C7E4EFE98CC9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9201-4573-AF50-A589D7B6864E}"/>
                </c:ext>
              </c:extLst>
            </c:dLbl>
            <c:dLbl>
              <c:idx val="2"/>
              <c:layout>
                <c:manualLayout>
                  <c:x val="0.10624880076314133"/>
                  <c:y val="-0.2037811583452656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8F46B610-963B-4420-B746-A63872CFC440}" type="CELLRAN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defRPr>
                      </a:pPr>
                      <a:t>[CELLRANGE]</a:t>
                    </a:fld>
                    <a:r>
                      <a:rPr lang="en-US" altLang="ko-KR" baseline="0">
                        <a:solidFill>
                          <a:srgbClr val="FF0000"/>
                        </a:solidFill>
                      </a:rPr>
                      <a:t> </a:t>
                    </a:r>
                    <a:fld id="{5C2632F0-6E1A-4725-BEEC-D5EFECBBC3D6}" type="PERCENTA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defRPr>
                      </a:pPr>
                      <a:t>[백분율]</a:t>
                    </a:fld>
                    <a:endParaRPr lang="en-US" altLang="ko-KR" baseline="0">
                      <a:solidFill>
                        <a:srgbClr val="FF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9201-4573-AF50-A589D7B6864E}"/>
                </c:ext>
              </c:extLst>
            </c:dLbl>
            <c:dLbl>
              <c:idx val="3"/>
              <c:layout>
                <c:manualLayout>
                  <c:x val="0.15176107719295609"/>
                  <c:y val="-5.825276408016539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DBFECA25-BE7D-40A0-ABA3-7612D22760E2}" type="CELLRANGE">
                      <a:rPr lang="en-US" altLang="ko-KR" baseline="0"/>
                      <a:pPr>
                        <a:defRPr sz="160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defRPr>
                      </a:pPr>
                      <a:t>[CELLRANGE]</a:t>
                    </a:fld>
                    <a:r>
                      <a:rPr lang="en-US" altLang="ko-KR" baseline="0"/>
                      <a:t> </a:t>
                    </a:r>
                    <a:fld id="{1060C70A-2150-4953-BB98-D940B31D33D6}" type="PERCENTAGE">
                      <a:rPr lang="en-US" altLang="ko-KR" baseline="0"/>
                      <a:pPr>
                        <a:defRPr sz="160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defRPr>
                      </a:pPr>
                      <a:t>[백분율]</a:t>
                    </a:fld>
                    <a:endParaRPr lang="en-US" altLang="ko-KR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0704546959896153"/>
                      <c:h val="7.984470660250368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9201-4573-AF50-A589D7B6864E}"/>
                </c:ext>
              </c:extLst>
            </c:dLbl>
            <c:dLbl>
              <c:idx val="4"/>
              <c:layout>
                <c:manualLayout>
                  <c:x val="0.1800645180894424"/>
                  <c:y val="9.73580043063408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D0E02A01-CFD6-471E-BE00-94B99C1575C8}" type="CELLRANGE">
                      <a:rPr lang="en-US" altLang="ko-KR" baseline="0">
                        <a:solidFill>
                          <a:schemeClr val="tx1"/>
                        </a:solidFill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defRPr>
                      </a:pPr>
                      <a:t>[CELLRANGE]</a:t>
                    </a:fld>
                    <a:r>
                      <a:rPr lang="en-US" altLang="ko-KR" baseline="0">
                        <a:solidFill>
                          <a:schemeClr val="tx1"/>
                        </a:solidFill>
                      </a:rPr>
                      <a:t> </a:t>
                    </a:r>
                    <a:fld id="{9D680944-BF6B-4EFB-A50E-D37D509EB8A1}" type="PERCENTAGE">
                      <a:rPr lang="en-US" altLang="ko-KR" baseline="0">
                        <a:solidFill>
                          <a:schemeClr val="tx1"/>
                        </a:solidFill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defRPr>
                      </a:pPr>
                      <a:t>[백분율]</a:t>
                    </a:fld>
                    <a:endParaRPr lang="en-US" altLang="ko-KR" baseline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9201-4573-AF50-A589D7B6864E}"/>
                </c:ext>
              </c:extLst>
            </c:dLbl>
            <c:dLbl>
              <c:idx val="5"/>
              <c:layout>
                <c:manualLayout>
                  <c:x val="0.13094113035883898"/>
                  <c:y val="0.18320955933597741"/>
                </c:manualLayout>
              </c:layout>
              <c:tx>
                <c:rich>
                  <a:bodyPr/>
                  <a:lstStyle/>
                  <a:p>
                    <a:fld id="{F75FA86E-3EC4-4C2E-B278-18256B039CFF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9E4F973B-706A-4D58-BD70-01290F8590D9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9201-4573-AF50-A589D7B6864E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201-4573-AF50-A589D7B6864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소고기!$M$2:$M$8</c:f>
              <c:strCache>
                <c:ptCount val="7"/>
                <c:pt idx="0">
                  <c:v>대형마트</c:v>
                </c:pt>
                <c:pt idx="1">
                  <c:v>슈퍼마켓</c:v>
                </c:pt>
                <c:pt idx="2">
                  <c:v>정육점</c:v>
                </c:pt>
                <c:pt idx="3">
                  <c:v>백화점</c:v>
                </c:pt>
                <c:pt idx="4">
                  <c:v>일반음식점</c:v>
                </c:pt>
                <c:pt idx="5">
                  <c:v>단체급식소</c:v>
                </c:pt>
                <c:pt idx="6">
                  <c:v>기타</c:v>
                </c:pt>
              </c:strCache>
            </c:strRef>
          </c:cat>
          <c:val>
            <c:numRef>
              <c:f>소고기!$N$2:$N$8</c:f>
              <c:numCache>
                <c:formatCode>General</c:formatCode>
                <c:ptCount val="7"/>
                <c:pt idx="0">
                  <c:v>27.1</c:v>
                </c:pt>
                <c:pt idx="1">
                  <c:v>15.9</c:v>
                </c:pt>
                <c:pt idx="2">
                  <c:v>23.6</c:v>
                </c:pt>
                <c:pt idx="3">
                  <c:v>4.5999999999999996</c:v>
                </c:pt>
                <c:pt idx="4">
                  <c:v>18.399999999999999</c:v>
                </c:pt>
                <c:pt idx="5">
                  <c:v>10.199999999999999</c:v>
                </c:pt>
                <c:pt idx="6">
                  <c:v>0.2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소고기!$M$2:$M$8</c15:f>
                <c15:dlblRangeCache>
                  <c:ptCount val="7"/>
                  <c:pt idx="0">
                    <c:v>대형마트</c:v>
                  </c:pt>
                  <c:pt idx="1">
                    <c:v>슈퍼마켓</c:v>
                  </c:pt>
                  <c:pt idx="2">
                    <c:v>정육점</c:v>
                  </c:pt>
                  <c:pt idx="3">
                    <c:v>백화점</c:v>
                  </c:pt>
                  <c:pt idx="4">
                    <c:v>일반음식점</c:v>
                  </c:pt>
                  <c:pt idx="5">
                    <c:v>단체급식소</c:v>
                  </c:pt>
                  <c:pt idx="6">
                    <c:v>기타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E-9201-4573-AF50-A589D7B686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A9ABF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929-488F-AE06-1AAD8ED13EA7}"/>
              </c:ext>
            </c:extLst>
          </c:dPt>
          <c:dPt>
            <c:idx val="1"/>
            <c:bubble3D val="0"/>
            <c:spPr>
              <a:solidFill>
                <a:srgbClr val="F77D7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929-488F-AE06-1AAD8ED13EA7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29-488F-AE06-1AAD8ED13EA7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29-488F-AE06-1AAD8ED13EA7}"/>
              </c:ext>
            </c:extLst>
          </c:dPt>
          <c:dPt>
            <c:idx val="4"/>
            <c:bubble3D val="0"/>
            <c:spPr>
              <a:solidFill>
                <a:srgbClr val="00CC6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929-488F-AE06-1AAD8ED13EA7}"/>
              </c:ext>
            </c:extLst>
          </c:dPt>
          <c:dPt>
            <c:idx val="5"/>
            <c:bubble3D val="0"/>
            <c:spPr>
              <a:solidFill>
                <a:srgbClr val="33CC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929-488F-AE06-1AAD8ED13EA7}"/>
              </c:ext>
            </c:extLst>
          </c:dPt>
          <c:dPt>
            <c:idx val="6"/>
            <c:bubble3D val="0"/>
            <c:spPr>
              <a:solidFill>
                <a:srgbClr val="E6E36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929-488F-AE06-1AAD8ED13EA7}"/>
              </c:ext>
            </c:extLst>
          </c:dPt>
          <c:dPt>
            <c:idx val="7"/>
            <c:bubble3D val="0"/>
            <c:spPr>
              <a:solidFill>
                <a:srgbClr val="8358E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929-488F-AE06-1AAD8ED13EA7}"/>
              </c:ext>
            </c:extLst>
          </c:dPt>
          <c:dPt>
            <c:idx val="8"/>
            <c:bubble3D val="0"/>
            <c:spPr>
              <a:solidFill>
                <a:srgbClr val="EA9A4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9929-488F-AE06-1AAD8ED13EA7}"/>
              </c:ext>
            </c:extLst>
          </c:dPt>
          <c:dPt>
            <c:idx val="9"/>
            <c:bubble3D val="0"/>
            <c:spPr>
              <a:solidFill>
                <a:srgbClr val="F4A6E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9929-488F-AE06-1AAD8ED13EA7}"/>
              </c:ext>
            </c:extLst>
          </c:dPt>
          <c:dPt>
            <c:idx val="1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9929-488F-AE06-1AAD8ED13EA7}"/>
              </c:ext>
            </c:extLst>
          </c:dPt>
          <c:dLbls>
            <c:dLbl>
              <c:idx val="0"/>
              <c:layout>
                <c:manualLayout>
                  <c:x val="-0.15765437222033593"/>
                  <c:y val="0.1717024452000988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39E64A67-2F1C-4FFC-AA11-39579EF0C17C}" type="CELLRAN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r>
                      <a:rPr lang="en-US" altLang="ko-KR" baseline="0">
                        <a:solidFill>
                          <a:srgbClr val="FF0000"/>
                        </a:solidFill>
                      </a:rPr>
                      <a:t> </a:t>
                    </a:r>
                    <a:fld id="{A74757DE-2C52-4F59-B13D-4FA60B592655}" type="PERCENTA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en-US" altLang="ko-KR" baseline="0">
                      <a:solidFill>
                        <a:srgbClr val="FF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9929-488F-AE06-1AAD8ED13EA7}"/>
                </c:ext>
              </c:extLst>
            </c:dLbl>
            <c:dLbl>
              <c:idx val="1"/>
              <c:layout>
                <c:manualLayout>
                  <c:x val="-0.13454345774110366"/>
                  <c:y val="2.8529931350105391E-2"/>
                </c:manualLayout>
              </c:layout>
              <c:tx>
                <c:rich>
                  <a:bodyPr/>
                  <a:lstStyle/>
                  <a:p>
                    <a:fld id="{EE8E6F24-D314-4FCC-905E-3F006BE4F466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0C4578FC-D780-4022-B1DA-C584CFC52C0F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9929-488F-AE06-1AAD8ED13EA7}"/>
                </c:ext>
              </c:extLst>
            </c:dLbl>
            <c:dLbl>
              <c:idx val="2"/>
              <c:layout>
                <c:manualLayout>
                  <c:x val="-0.16560748390076493"/>
                  <c:y val="-7.835115209027460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A6D06983-C6F5-408E-9044-339BB5DD5D3C}" type="CELLRANGE">
                      <a:rPr lang="en-US" altLang="ko-KR" baseline="0"/>
                      <a:pPr>
                        <a:defRPr sz="1600"/>
                      </a:pPr>
                      <a:t>[CELLRANGE]</a:t>
                    </a:fld>
                    <a:r>
                      <a:rPr lang="en-US" altLang="ko-KR" baseline="0"/>
                      <a:t> </a:t>
                    </a:r>
                    <a:fld id="{0AD5CB86-0933-4EEB-AA19-4695D969F77C}" type="PERCENTAGE">
                      <a:rPr lang="en-US" altLang="ko-KR" baseline="0"/>
                      <a:pPr>
                        <a:defRPr sz="1600"/>
                      </a:pPr>
                      <a:t>[백분율]</a:t>
                    </a:fld>
                    <a:endParaRPr lang="en-US" altLang="ko-KR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14189657544243126"/>
                      <c:h val="0.1192295638511866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9929-488F-AE06-1AAD8ED13EA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4918653A-4B9E-494D-BFC2-1FCEE7FD992A}" type="CELLRANGE">
                      <a:rPr lang="ko-KR" altLang="en-US"/>
                      <a:pPr/>
                      <a:t>[CELLRANGE]</a:t>
                    </a:fld>
                    <a:r>
                      <a:rPr lang="ko-KR" altLang="en-US" baseline="0"/>
                      <a:t> </a:t>
                    </a:r>
                    <a:fld id="{22BC5658-9888-433E-98DF-90AA5097C8AD}" type="PERCENTAGE">
                      <a:rPr lang="ko-KR" altLang="en-US" baseline="0"/>
                      <a:pPr/>
                      <a:t>[백분율]</a:t>
                    </a:fld>
                    <a:endParaRPr lang="ko-KR" altLang="en-US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9929-488F-AE06-1AAD8ED13EA7}"/>
                </c:ext>
              </c:extLst>
            </c:dLbl>
            <c:dLbl>
              <c:idx val="4"/>
              <c:layout>
                <c:manualLayout>
                  <c:x val="-5.1145818924141717E-2"/>
                  <c:y val="-0.12777931784676386"/>
                </c:manualLayout>
              </c:layout>
              <c:tx>
                <c:rich>
                  <a:bodyPr/>
                  <a:lstStyle/>
                  <a:p>
                    <a:fld id="{8C3B856F-1E14-4318-90F9-F9AD079AE888}" type="CELLRANGE">
                      <a:rPr lang="ko-KR" altLang="en-US" smtClean="0"/>
                      <a:pPr/>
                      <a:t>[CELLRANGE]</a:t>
                    </a:fld>
                    <a:r>
                      <a:rPr lang="ko-KR" altLang="en-US" baseline="0" dirty="0"/>
                      <a:t> </a:t>
                    </a:r>
                    <a:br>
                      <a:rPr lang="ko-KR" altLang="en-US" baseline="0" dirty="0"/>
                    </a:br>
                    <a:fld id="{E572C1C0-A799-49FE-8705-2B414702E3E3}" type="VALUE">
                      <a:rPr lang="en-US" altLang="ko-KR" baseline="0" smtClean="0"/>
                      <a:pPr/>
                      <a:t>[값]</a:t>
                    </a:fld>
                    <a:endParaRPr lang="ko-KR" altLang="en-US" baseline="0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9929-488F-AE06-1AAD8ED13EA7}"/>
                </c:ext>
              </c:extLst>
            </c:dLbl>
            <c:dLbl>
              <c:idx val="5"/>
              <c:layout>
                <c:manualLayout>
                  <c:x val="4.3433352653558639E-2"/>
                  <c:y val="-0.10786898952854974"/>
                </c:manualLayout>
              </c:layout>
              <c:tx>
                <c:rich>
                  <a:bodyPr/>
                  <a:lstStyle/>
                  <a:p>
                    <a:fld id="{635D1735-2024-477C-975E-594678F386A6}" type="CELLRANGE">
                      <a:rPr lang="ko-KR" altLang="en-US" smtClean="0"/>
                      <a:pPr/>
                      <a:t>[CELLRANGE]</a:t>
                    </a:fld>
                    <a:r>
                      <a:rPr lang="ko-KR" altLang="en-US" baseline="0" dirty="0"/>
                      <a:t> </a:t>
                    </a:r>
                    <a:br>
                      <a:rPr lang="ko-KR" altLang="en-US" baseline="0" dirty="0"/>
                    </a:br>
                    <a:fld id="{84C969CB-F422-4830-95BE-768531BED2DE}" type="PERCENTAGE">
                      <a:rPr lang="en-US" altLang="ko-KR" baseline="0" smtClean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9929-488F-AE06-1AAD8ED13EA7}"/>
                </c:ext>
              </c:extLst>
            </c:dLbl>
            <c:dLbl>
              <c:idx val="6"/>
              <c:layout>
                <c:manualLayout>
                  <c:x val="0.14689716038416381"/>
                  <c:y val="-0.14775988966157083"/>
                </c:manualLayout>
              </c:layout>
              <c:tx>
                <c:rich>
                  <a:bodyPr/>
                  <a:lstStyle/>
                  <a:p>
                    <a:fld id="{9B18974B-ACD9-4455-9EA9-482F07A425DE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A89D91C2-9F5A-4FBC-9239-396BB2C126FC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9929-488F-AE06-1AAD8ED13EA7}"/>
                </c:ext>
              </c:extLst>
            </c:dLbl>
            <c:dLbl>
              <c:idx val="7"/>
              <c:layout>
                <c:manualLayout>
                  <c:x val="0.15821816459383897"/>
                  <c:y val="-7.6124522431871289E-2"/>
                </c:manualLayout>
              </c:layout>
              <c:tx>
                <c:rich>
                  <a:bodyPr/>
                  <a:lstStyle/>
                  <a:p>
                    <a:fld id="{8B064079-FF67-46EC-9C4F-2D3D35B75858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F2A6818F-C97B-4449-AB66-52F95F247ED2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9929-488F-AE06-1AAD8ED13EA7}"/>
                </c:ext>
              </c:extLst>
            </c:dLbl>
            <c:dLbl>
              <c:idx val="8"/>
              <c:layout>
                <c:manualLayout>
                  <c:x val="8.1063016325399848E-2"/>
                  <c:y val="-6.3396977740876811E-3"/>
                </c:manualLayout>
              </c:layout>
              <c:tx>
                <c:rich>
                  <a:bodyPr/>
                  <a:lstStyle/>
                  <a:p>
                    <a:fld id="{49767B34-2A3C-4BA7-B2E6-00112E7FBD8B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784E0497-9895-4824-B00E-B565F33C38B9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4923852780645325"/>
                      <c:h val="0.1104987033832985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9929-488F-AE06-1AAD8ED13EA7}"/>
                </c:ext>
              </c:extLst>
            </c:dLbl>
            <c:dLbl>
              <c:idx val="9"/>
              <c:layout>
                <c:manualLayout>
                  <c:x val="0.10030035900560667"/>
                  <c:y val="4.333935082488547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BC9D6B88-F1F8-4F96-ADBF-7EA83D678752}" type="CELLRANGE">
                      <a:rPr lang="ko-KR" altLang="en-US" smtClean="0"/>
                      <a:pPr>
                        <a:defRPr sz="1600"/>
                      </a:pPr>
                      <a:t>[CELLRANGE]</a:t>
                    </a:fld>
                    <a:r>
                      <a:rPr lang="ko-KR" altLang="en-US" baseline="0" dirty="0"/>
                      <a:t> </a:t>
                    </a:r>
                    <a:fld id="{F5F55C7C-CA82-47DB-8E0D-AF5E829D939B}" type="PERCENTAGE">
                      <a:rPr lang="en-US" altLang="ko-KR" baseline="0" smtClean="0"/>
                      <a:pPr>
                        <a:defRPr sz="1600"/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38486536622878"/>
                      <c:h val="7.6647576761477182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9929-488F-AE06-1AAD8ED13EA7}"/>
                </c:ext>
              </c:extLst>
            </c:dLbl>
            <c:dLbl>
              <c:idx val="10"/>
              <c:layout>
                <c:manualLayout>
                  <c:x val="0.18140453084052888"/>
                  <c:y val="0.17011146826405527"/>
                </c:manualLayout>
              </c:layout>
              <c:tx>
                <c:rich>
                  <a:bodyPr/>
                  <a:lstStyle/>
                  <a:p>
                    <a:fld id="{73089565-A7F8-44B5-8525-41DF4D43B870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C49AED32-4D67-4156-AA73-974C917212C4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5-9929-488F-AE06-1AAD8ED13E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소고기!$U$2:$U$12</c:f>
              <c:strCache>
                <c:ptCount val="11"/>
                <c:pt idx="0">
                  <c:v>갈비</c:v>
                </c:pt>
                <c:pt idx="1">
                  <c:v>등심</c:v>
                </c:pt>
                <c:pt idx="2">
                  <c:v>목심살</c:v>
                </c:pt>
                <c:pt idx="3">
                  <c:v>사태</c:v>
                </c:pt>
                <c:pt idx="4">
                  <c:v>설도</c:v>
                </c:pt>
                <c:pt idx="5">
                  <c:v>안심</c:v>
                </c:pt>
                <c:pt idx="6">
                  <c:v>앞다리살</c:v>
                </c:pt>
                <c:pt idx="7">
                  <c:v>양지</c:v>
                </c:pt>
                <c:pt idx="8">
                  <c:v>우둔살</c:v>
                </c:pt>
                <c:pt idx="9">
                  <c:v>채끝살</c:v>
                </c:pt>
                <c:pt idx="10">
                  <c:v>기타</c:v>
                </c:pt>
              </c:strCache>
            </c:strRef>
          </c:cat>
          <c:val>
            <c:numRef>
              <c:f>소고기!$V$2:$V$12</c:f>
              <c:numCache>
                <c:formatCode>General</c:formatCode>
                <c:ptCount val="11"/>
                <c:pt idx="0">
                  <c:v>16.399999999999999</c:v>
                </c:pt>
                <c:pt idx="1">
                  <c:v>10.9</c:v>
                </c:pt>
                <c:pt idx="2">
                  <c:v>9.4</c:v>
                </c:pt>
                <c:pt idx="3">
                  <c:v>6.3</c:v>
                </c:pt>
                <c:pt idx="4">
                  <c:v>7.3</c:v>
                </c:pt>
                <c:pt idx="5">
                  <c:v>4.9000000000000004</c:v>
                </c:pt>
                <c:pt idx="6">
                  <c:v>8.4</c:v>
                </c:pt>
                <c:pt idx="7">
                  <c:v>7.7</c:v>
                </c:pt>
                <c:pt idx="8">
                  <c:v>5.3</c:v>
                </c:pt>
                <c:pt idx="9">
                  <c:v>5.6</c:v>
                </c:pt>
                <c:pt idx="10">
                  <c:v>17.8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소고기!$U$2:$U$12</c15:f>
                <c15:dlblRangeCache>
                  <c:ptCount val="11"/>
                  <c:pt idx="0">
                    <c:v>갈비</c:v>
                  </c:pt>
                  <c:pt idx="1">
                    <c:v>등심</c:v>
                  </c:pt>
                  <c:pt idx="2">
                    <c:v>목심살</c:v>
                  </c:pt>
                  <c:pt idx="3">
                    <c:v>사태</c:v>
                  </c:pt>
                  <c:pt idx="4">
                    <c:v>설도</c:v>
                  </c:pt>
                  <c:pt idx="5">
                    <c:v>안심</c:v>
                  </c:pt>
                  <c:pt idx="6">
                    <c:v>앞다리살</c:v>
                  </c:pt>
                  <c:pt idx="7">
                    <c:v>양지</c:v>
                  </c:pt>
                  <c:pt idx="8">
                    <c:v>우둔살</c:v>
                  </c:pt>
                  <c:pt idx="9">
                    <c:v>채끝살</c:v>
                  </c:pt>
                  <c:pt idx="10">
                    <c:v>기타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6-9929-488F-AE06-1AAD8ED13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A0-4958-A061-7DFEC72118C3}"/>
              </c:ext>
            </c:extLst>
          </c:dPt>
          <c:dPt>
            <c:idx val="1"/>
            <c:bubble3D val="0"/>
            <c:spPr>
              <a:solidFill>
                <a:srgbClr val="9DC3E6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4A0-4958-A061-7DFEC72118C3}"/>
              </c:ext>
            </c:extLst>
          </c:dPt>
          <c:dPt>
            <c:idx val="2"/>
            <c:bubble3D val="0"/>
            <c:spPr>
              <a:solidFill>
                <a:srgbClr val="FF6D6D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4A0-4958-A061-7DFEC72118C3}"/>
              </c:ext>
            </c:extLst>
          </c:dPt>
          <c:dPt>
            <c:idx val="3"/>
            <c:bubble3D val="0"/>
            <c:spPr>
              <a:solidFill>
                <a:srgbClr val="FFFF0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4A0-4958-A061-7DFEC72118C3}"/>
              </c:ext>
            </c:extLst>
          </c:dPt>
          <c:dPt>
            <c:idx val="4"/>
            <c:bubble3D val="0"/>
            <c:spPr>
              <a:solidFill>
                <a:srgbClr val="4472C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4A0-4958-A061-7DFEC72118C3}"/>
              </c:ext>
            </c:extLst>
          </c:dPt>
          <c:dLbls>
            <c:dLbl>
              <c:idx val="0"/>
              <c:layout>
                <c:manualLayout>
                  <c:x val="-0.16371423519535347"/>
                  <c:y val="0.1409698298859956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C67B8DE6-D947-47B0-9CA6-D1E82D7F8B49}" type="CELLRANGE">
                      <a:rPr lang="en-US" altLang="ko-KR" sz="1600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r>
                      <a:rPr lang="en-US" altLang="ko-KR" sz="1600" baseline="0">
                        <a:solidFill>
                          <a:srgbClr val="FF0000"/>
                        </a:solidFill>
                      </a:rPr>
                      <a:t> </a:t>
                    </a:r>
                    <a:fld id="{836467BA-DADD-4805-B520-6B721045F4E2}" type="PERCENTAGE">
                      <a:rPr lang="en-US" altLang="ko-KR" sz="1600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en-US" altLang="ko-KR" sz="1600" baseline="0">
                      <a:solidFill>
                        <a:srgbClr val="FF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819819819819823"/>
                      <c:h val="8.5748456068443807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F4A0-4958-A061-7DFEC72118C3}"/>
                </c:ext>
              </c:extLst>
            </c:dLbl>
            <c:dLbl>
              <c:idx val="1"/>
              <c:layout>
                <c:manualLayout>
                  <c:x val="-9.3983655165607097E-2"/>
                  <c:y val="-0.2311979848744633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E6075264-2EDD-47AF-A28B-BEF347BE21DA}" type="CELLRANGE">
                      <a:rPr lang="en-US" altLang="ko-KR" sz="1600" baseline="0" dirty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r>
                      <a:rPr lang="en-US" altLang="ko-KR" sz="1600" baseline="0" dirty="0">
                        <a:solidFill>
                          <a:srgbClr val="FF0000"/>
                        </a:solidFill>
                      </a:rPr>
                      <a:t> </a:t>
                    </a:r>
                    <a:fld id="{182D9B49-93F4-422F-9887-352520C4A23E}" type="PERCENTAGE">
                      <a:rPr lang="en-US" altLang="ko-KR" sz="1600" baseline="0" dirty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en-US" altLang="ko-KR" sz="1600" baseline="0" dirty="0">
                      <a:solidFill>
                        <a:srgbClr val="FF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26688302475704"/>
                      <c:h val="6.747419493910331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F4A0-4958-A061-7DFEC72118C3}"/>
                </c:ext>
              </c:extLst>
            </c:dLbl>
            <c:dLbl>
              <c:idx val="2"/>
              <c:layout>
                <c:manualLayout>
                  <c:x val="0.13254789186618515"/>
                  <c:y val="-3.6249181384513128E-2"/>
                </c:manualLayout>
              </c:layout>
              <c:tx>
                <c:rich>
                  <a:bodyPr/>
                  <a:lstStyle/>
                  <a:p>
                    <a:fld id="{CD700DF7-C9C4-4E18-91C2-D9772ACBB723}" type="CELLRANGE">
                      <a:rPr lang="en-US" altLang="ko-KR" baseline="0" dirty="0"/>
                      <a:pPr/>
                      <a:t>[CELLRANGE]</a:t>
                    </a:fld>
                    <a:r>
                      <a:rPr lang="en-US" altLang="ko-KR" baseline="0" dirty="0"/>
                      <a:t> </a:t>
                    </a:r>
                    <a:fld id="{971FEB12-6B16-4C6E-B7BF-BDE2A5F5DF6B}" type="PERCENTAGE">
                      <a:rPr lang="en-US" altLang="ko-KR" baseline="0" dirty="0"/>
                      <a:pPr/>
                      <a:t>[백분율]</a:t>
                    </a:fld>
                    <a:endParaRPr lang="en-US" altLang="ko-KR" baseline="0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730855855855856"/>
                      <c:h val="0.10542842959234894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F4A0-4958-A061-7DFEC72118C3}"/>
                </c:ext>
              </c:extLst>
            </c:dLbl>
            <c:dLbl>
              <c:idx val="3"/>
              <c:layout>
                <c:manualLayout>
                  <c:x val="0.21471715304476463"/>
                  <c:y val="0.2009416443475881"/>
                </c:manualLayout>
              </c:layout>
              <c:tx>
                <c:rich>
                  <a:bodyPr/>
                  <a:lstStyle/>
                  <a:p>
                    <a:fld id="{B41080C3-BC3B-41C5-B228-CA6E108CBE93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B5D58FA6-76D4-45D1-BAC8-F20D3797C002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819819819819823"/>
                      <c:h val="0.1044912879959724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F4A0-4958-A061-7DFEC72118C3}"/>
                </c:ext>
              </c:extLst>
            </c:dLbl>
            <c:dLbl>
              <c:idx val="4"/>
              <c:layout>
                <c:manualLayout>
                  <c:x val="3.6056989710741595E-2"/>
                  <c:y val="9.3506030881970494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C684518B-D360-493D-9515-E48B87F88670}" type="CELLRANGE">
                      <a:rPr lang="en-US" altLang="ko-KR" baseline="0"/>
                      <a:pPr>
                        <a:defRPr sz="1600"/>
                      </a:pPr>
                      <a:t>[CELLRANGE]</a:t>
                    </a:fld>
                    <a:r>
                      <a:rPr lang="en-US" altLang="ko-KR" baseline="0"/>
                      <a:t> </a:t>
                    </a:r>
                    <a:fld id="{A86618EF-9A17-46DF-B712-1D773AA7838C}" type="PERCENTAGE">
                      <a:rPr lang="en-US" altLang="ko-KR" baseline="0"/>
                      <a:pPr>
                        <a:defRPr sz="1600"/>
                      </a:pPr>
                      <a:t>[백분율]</a:t>
                    </a:fld>
                    <a:endParaRPr lang="en-US" altLang="ko-KR" baseline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2346851012863764"/>
                      <c:h val="8.4013224192073632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F4A0-4958-A061-7DFEC72118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신선도</c:v>
                </c:pt>
                <c:pt idx="1">
                  <c:v>가격</c:v>
                </c:pt>
                <c:pt idx="2">
                  <c:v>품질</c:v>
                </c:pt>
                <c:pt idx="3">
                  <c:v>안전성</c:v>
                </c:pt>
                <c:pt idx="4">
                  <c:v>브랜드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>
                  <c:v>32.6</c:v>
                </c:pt>
                <c:pt idx="1">
                  <c:v>29.8</c:v>
                </c:pt>
                <c:pt idx="2">
                  <c:v>20.6</c:v>
                </c:pt>
                <c:pt idx="3">
                  <c:v>14.4</c:v>
                </c:pt>
                <c:pt idx="4">
                  <c:v>2.6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Sheet1!$A$3:$A$7</c15:f>
                <c15:dlblRangeCache>
                  <c:ptCount val="5"/>
                  <c:pt idx="0">
                    <c:v>신선도</c:v>
                  </c:pt>
                  <c:pt idx="1">
                    <c:v>가격</c:v>
                  </c:pt>
                  <c:pt idx="2">
                    <c:v>품질</c:v>
                  </c:pt>
                  <c:pt idx="3">
                    <c:v>안전성</c:v>
                  </c:pt>
                  <c:pt idx="4">
                    <c:v>브랜드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F4A0-4958-A061-7DFEC72118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02525468218321"/>
          <c:y val="5.057471264367816E-2"/>
          <c:w val="0.83669996768668065"/>
          <c:h val="0.8501460765680152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CA8A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682-4CFF-AEBC-AB894039400D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682-4CFF-AEBC-AB894039400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9682-4CFF-AEBC-AB894039400D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682-4CFF-AEBC-AB89403940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돼지고기!$B$2:$G$2</c:f>
              <c:strCache>
                <c:ptCount val="6"/>
                <c:pt idx="0">
                  <c:v>삼겹살(냉장)</c:v>
                </c:pt>
                <c:pt idx="1">
                  <c:v>삼겹살(냉동)</c:v>
                </c:pt>
                <c:pt idx="2">
                  <c:v>목살</c:v>
                </c:pt>
                <c:pt idx="3">
                  <c:v>돼지갈비</c:v>
                </c:pt>
                <c:pt idx="4">
                  <c:v>앞다리살</c:v>
                </c:pt>
                <c:pt idx="5">
                  <c:v>수입 삼겹살</c:v>
                </c:pt>
              </c:strCache>
            </c:strRef>
          </c:cat>
          <c:val>
            <c:numRef>
              <c:f>돼지고기!$B$7:$G$7</c:f>
              <c:numCache>
                <c:formatCode>_(* #,##0_);_(* \(#,##0\);_(* "-"_);_(@_)</c:formatCode>
                <c:ptCount val="6"/>
                <c:pt idx="0">
                  <c:v>21865</c:v>
                </c:pt>
                <c:pt idx="1">
                  <c:v>11930</c:v>
                </c:pt>
                <c:pt idx="2">
                  <c:v>20895</c:v>
                </c:pt>
                <c:pt idx="3">
                  <c:v>12395</c:v>
                </c:pt>
                <c:pt idx="4">
                  <c:v>11695</c:v>
                </c:pt>
                <c:pt idx="5">
                  <c:v>14943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82-4CFF-AEBC-AB89403940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7"/>
        <c:axId val="1963481023"/>
        <c:axId val="1963481439"/>
      </c:barChart>
      <c:catAx>
        <c:axId val="1963481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963481439"/>
        <c:crosses val="autoZero"/>
        <c:auto val="1"/>
        <c:lblAlgn val="ctr"/>
        <c:lblOffset val="100"/>
        <c:noMultiLvlLbl val="0"/>
      </c:catAx>
      <c:valAx>
        <c:axId val="1963481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963481023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400"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</c:pivotFmt>
      <c:pivotFmt>
        <c:idx val="5"/>
        <c:dLbl>
          <c:idx val="0"/>
          <c:layout>
            <c:manualLayout>
              <c:x val="-2.2909511578232643E-3"/>
              <c:y val="-7.5542965061379348E-3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layout>
            <c:manualLayout>
              <c:x val="0"/>
              <c:y val="-2.2662889518413633E-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042372556249995E-2"/>
          <c:y val="2.6268665257228655E-2"/>
          <c:w val="0.95969040679125872"/>
          <c:h val="0.87594540469924653"/>
        </c:manualLayout>
      </c:layout>
      <c:lineChart>
        <c:grouping val="standard"/>
        <c:varyColors val="0"/>
        <c:ser>
          <c:idx val="0"/>
          <c:order val="0"/>
          <c:tx>
            <c:v>요약</c:v>
          </c:tx>
          <c:spPr>
            <a:ln w="4762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15875">
                <a:solidFill>
                  <a:schemeClr val="tx1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0"/>
                  <c:y val="-2.26628895184136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641-49B6-9C2A-1C8663E88395}"/>
                </c:ext>
              </c:extLst>
            </c:dLbl>
            <c:dLbl>
              <c:idx val="2"/>
              <c:layout>
                <c:manualLayout>
                  <c:x val="-2.2909511578232643E-3"/>
                  <c:y val="-7.554296506137934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641-49B6-9C2A-1C8663E8839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vert="horz"/>
                <a:lstStyle/>
                <a:p>
                  <a:pPr>
                    <a:defRPr sz="2000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F641-49B6-9C2A-1C8663E88395}"/>
                </c:ext>
              </c:extLst>
            </c:dLbl>
            <c:dLbl>
              <c:idx val="7"/>
              <c:layout>
                <c:manualLayout>
                  <c:x val="-3.7286001836702762E-2"/>
                  <c:y val="-4.397952555332549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vert="horz"/>
                <a:lstStyle/>
                <a:p>
                  <a:pPr>
                    <a:defRPr sz="2000">
                      <a:solidFill>
                        <a:srgbClr val="FF0000"/>
                      </a:solidFill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641-49B6-9C2A-1C8663E883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8"/>
              <c:pt idx="0">
                <c:v>2014</c:v>
              </c:pt>
              <c:pt idx="1">
                <c:v>2015</c:v>
              </c:pt>
              <c:pt idx="2">
                <c:v>2016</c:v>
              </c:pt>
              <c:pt idx="3">
                <c:v>2017</c:v>
              </c:pt>
              <c:pt idx="4">
                <c:v>2018</c:v>
              </c:pt>
              <c:pt idx="5">
                <c:v>2019</c:v>
              </c:pt>
              <c:pt idx="6">
                <c:v>2020</c:v>
              </c:pt>
              <c:pt idx="7">
                <c:v>2021</c:v>
              </c:pt>
            </c:strLit>
          </c:cat>
          <c:val>
            <c:numLit>
              <c:formatCode>General</c:formatCode>
              <c:ptCount val="8"/>
              <c:pt idx="0">
                <c:v>74.099999999999994</c:v>
              </c:pt>
              <c:pt idx="1">
                <c:v>72.8</c:v>
              </c:pt>
              <c:pt idx="2">
                <c:v>71.900000000000006</c:v>
              </c:pt>
              <c:pt idx="3">
                <c:v>71.099999999999994</c:v>
              </c:pt>
              <c:pt idx="4">
                <c:v>68.400000000000006</c:v>
              </c:pt>
              <c:pt idx="5">
                <c:v>69.7</c:v>
              </c:pt>
              <c:pt idx="6">
                <c:v>72.8</c:v>
              </c:pt>
              <c:pt idx="7">
                <c:v>74.099999999999994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3-F641-49B6-9C2A-1C8663E88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386911"/>
        <c:axId val="214387743"/>
      </c:lineChart>
      <c:catAx>
        <c:axId val="214386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214387743"/>
        <c:crosses val="autoZero"/>
        <c:auto val="1"/>
        <c:lblAlgn val="ctr"/>
        <c:lblOffset val="100"/>
        <c:noMultiLvlLbl val="0"/>
      </c:catAx>
      <c:valAx>
        <c:axId val="214387743"/>
        <c:scaling>
          <c:orientation val="minMax"/>
          <c:min val="67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4386911"/>
        <c:crosses val="autoZero"/>
        <c:crossBetween val="between"/>
        <c:majorUnit val="2"/>
      </c:valAx>
      <c:spPr>
        <a:solidFill>
          <a:schemeClr val="bg1"/>
        </a:solidFill>
      </c:spPr>
    </c:plotArea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400"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1">
    <c:autoUpdate val="0"/>
  </c:externalData>
  <c:extLst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solidFill>
              <a:schemeClr val="accent3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604-4C31-9EB6-3002064ADDAB}"/>
              </c:ext>
            </c:extLst>
          </c:dPt>
          <c:dPt>
            <c:idx val="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604-4C31-9EB6-3002064ADDAB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604-4C31-9EB6-3002064ADDAB}"/>
              </c:ext>
            </c:extLst>
          </c:dPt>
          <c:dPt>
            <c:idx val="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604-4C31-9EB6-3002064ADDAB}"/>
              </c:ext>
            </c:extLst>
          </c:dPt>
          <c:dLbls>
            <c:dLbl>
              <c:idx val="0"/>
              <c:layout>
                <c:manualLayout>
                  <c:x val="-0.22197122458037305"/>
                  <c:y val="-0.1261060303937152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B6D62658-D83B-491D-AD12-014CD3B20F34}" type="CELLRAN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r>
                      <a:rPr lang="en-US" altLang="ko-KR" baseline="0">
                        <a:solidFill>
                          <a:srgbClr val="FF0000"/>
                        </a:solidFill>
                      </a:rPr>
                      <a:t> </a:t>
                    </a:r>
                    <a:fld id="{E8229D20-E736-4D72-A3EB-72F8EF574C2A}" type="PERCENTA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en-US" altLang="ko-KR" baseline="0">
                      <a:solidFill>
                        <a:srgbClr val="FF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2333416041405291"/>
                      <c:h val="7.4246240286683071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D604-4C31-9EB6-3002064ADDAB}"/>
                </c:ext>
              </c:extLst>
            </c:dLbl>
            <c:dLbl>
              <c:idx val="1"/>
              <c:layout>
                <c:manualLayout>
                  <c:x val="0.18337305650592178"/>
                  <c:y val="-2.1634349511924587E-2"/>
                </c:manualLayout>
              </c:layout>
              <c:tx>
                <c:rich>
                  <a:bodyPr/>
                  <a:lstStyle/>
                  <a:p>
                    <a:fld id="{7C57FCD9-6739-480A-80AA-DDC1684CABAA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5DBF82E9-1186-4D80-A838-7FF7F3124EBD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D604-4C31-9EB6-3002064ADDAB}"/>
                </c:ext>
              </c:extLst>
            </c:dLbl>
            <c:dLbl>
              <c:idx val="2"/>
              <c:layout>
                <c:manualLayout>
                  <c:x val="0.13515867718340574"/>
                  <c:y val="0.12545999014052905"/>
                </c:manualLayout>
              </c:layout>
              <c:tx>
                <c:rich>
                  <a:bodyPr/>
                  <a:lstStyle/>
                  <a:p>
                    <a:fld id="{7FFF368B-95A1-4CB5-BCC8-DDFB06FF010B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ACC210FB-2873-4F23-8CF5-E11F4C251B48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D604-4C31-9EB6-3002064ADDAB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987D3F6E-F6B0-4CCB-8CF0-05FB13BF61F1}" type="CELLRANGE">
                      <a:rPr lang="ko-KR" altLang="en-US"/>
                      <a:pPr/>
                      <a:t>[CELLRANGE]</a:t>
                    </a:fld>
                    <a:r>
                      <a:rPr lang="ko-KR" altLang="en-US" baseline="0"/>
                      <a:t> </a:t>
                    </a:r>
                    <a:fld id="{781295A4-418F-4F2A-A76C-1C8E29AB3EE0}" type="PERCENTAGE">
                      <a:rPr lang="ko-KR" altLang="en-US" baseline="0"/>
                      <a:pPr/>
                      <a:t>[백분율]</a:t>
                    </a:fld>
                    <a:endParaRPr lang="ko-KR" altLang="en-US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D604-4C31-9EB6-3002064ADDA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돼지고기!$R$2:$R$5</c:f>
              <c:strCache>
                <c:ptCount val="4"/>
                <c:pt idx="0">
                  <c:v>삼겹살</c:v>
                </c:pt>
                <c:pt idx="1">
                  <c:v>목심</c:v>
                </c:pt>
                <c:pt idx="2">
                  <c:v>갈비</c:v>
                </c:pt>
                <c:pt idx="3">
                  <c:v>기타</c:v>
                </c:pt>
              </c:strCache>
            </c:strRef>
          </c:cat>
          <c:val>
            <c:numRef>
              <c:f>돼지고기!$S$2:$S$5</c:f>
              <c:numCache>
                <c:formatCode>General</c:formatCode>
                <c:ptCount val="4"/>
                <c:pt idx="0">
                  <c:v>61.8</c:v>
                </c:pt>
                <c:pt idx="1">
                  <c:v>23.3</c:v>
                </c:pt>
                <c:pt idx="2">
                  <c:v>8.5</c:v>
                </c:pt>
                <c:pt idx="3">
                  <c:v>6.4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돼지고기!$R$2:$R$5</c15:f>
                <c15:dlblRangeCache>
                  <c:ptCount val="4"/>
                  <c:pt idx="0">
                    <c:v>삼겹살</c:v>
                  </c:pt>
                  <c:pt idx="1">
                    <c:v>목심</c:v>
                  </c:pt>
                  <c:pt idx="2">
                    <c:v>갈비</c:v>
                  </c:pt>
                  <c:pt idx="3">
                    <c:v>기타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8-D604-4C31-9EB6-3002064ADD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9DC3E6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1ED-4CA8-ACAB-1AA8969A089C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1ED-4CA8-ACAB-1AA8969A089C}"/>
              </c:ext>
            </c:extLst>
          </c:dPt>
          <c:dPt>
            <c:idx val="2"/>
            <c:bubble3D val="0"/>
            <c:spPr>
              <a:solidFill>
                <a:srgbClr val="F89C6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1ED-4CA8-ACAB-1AA8969A089C}"/>
              </c:ext>
            </c:extLst>
          </c:dPt>
          <c:dPt>
            <c:idx val="3"/>
            <c:bubble3D val="0"/>
            <c:spPr>
              <a:solidFill>
                <a:srgbClr val="A5A5A5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1ED-4CA8-ACAB-1AA8969A089C}"/>
              </c:ext>
            </c:extLst>
          </c:dPt>
          <c:dPt>
            <c:idx val="4"/>
            <c:bubble3D val="0"/>
            <c:spPr>
              <a:solidFill>
                <a:srgbClr val="4472C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1ED-4CA8-ACAB-1AA8969A089C}"/>
              </c:ext>
            </c:extLst>
          </c:dPt>
          <c:dLbls>
            <c:dLbl>
              <c:idx val="0"/>
              <c:layout>
                <c:manualLayout>
                  <c:x val="-0.20281423490567846"/>
                  <c:y val="0.1762771562553029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CAA6E4C1-9E96-4928-ADEF-BCE9E16226BA}" type="CELLRAN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defRPr>
                      </a:pPr>
                      <a:t>[CELLRANGE]</a:t>
                    </a:fld>
                    <a:r>
                      <a:rPr lang="en-US" altLang="ko-KR" baseline="0">
                        <a:solidFill>
                          <a:srgbClr val="FF0000"/>
                        </a:solidFill>
                      </a:rPr>
                      <a:t> </a:t>
                    </a:r>
                    <a:fld id="{5E9FCFE4-B3D6-4494-AAF2-3772740526B5}" type="PERCENTA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600">
                          <a:solidFill>
                            <a:srgbClr val="FF0000"/>
                          </a:solidFill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defRPr>
                      </a:pPr>
                      <a:t>[백분율]</a:t>
                    </a:fld>
                    <a:endParaRPr lang="en-US" altLang="ko-KR" baseline="0">
                      <a:solidFill>
                        <a:srgbClr val="FF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4645458284382163"/>
                      <c:h val="0.11667412874886617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11ED-4CA8-ACAB-1AA8969A089C}"/>
                </c:ext>
              </c:extLst>
            </c:dLbl>
            <c:dLbl>
              <c:idx val="1"/>
              <c:layout>
                <c:manualLayout>
                  <c:x val="-0.1949830441043231"/>
                  <c:y val="-0.21487402714043885"/>
                </c:manualLayout>
              </c:layout>
              <c:tx>
                <c:rich>
                  <a:bodyPr/>
                  <a:lstStyle/>
                  <a:p>
                    <a:fld id="{D8FC268C-866C-4ECA-BE6E-92895B421295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64FE3675-E903-4F54-9D46-F302B405E9CC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9864055609757895"/>
                      <c:h val="0.1036712890991431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11ED-4CA8-ACAB-1AA8969A089C}"/>
                </c:ext>
              </c:extLst>
            </c:dLbl>
            <c:dLbl>
              <c:idx val="2"/>
              <c:layout>
                <c:manualLayout>
                  <c:x val="0.19264026469595563"/>
                  <c:y val="-0.1988622768961944"/>
                </c:manualLayout>
              </c:layout>
              <c:tx>
                <c:rich>
                  <a:bodyPr/>
                  <a:lstStyle/>
                  <a:p>
                    <a:fld id="{0D005535-7794-4357-A4D8-BA495649D91A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7B6EE46C-CF38-4B31-8B8F-0BAC76E34D17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8725708078280066"/>
                      <c:h val="0.1044912879959724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11ED-4CA8-ACAB-1AA8969A089C}"/>
                </c:ext>
              </c:extLst>
            </c:dLbl>
            <c:dLbl>
              <c:idx val="3"/>
              <c:layout>
                <c:manualLayout>
                  <c:x val="0.22671834391519133"/>
                  <c:y val="0.16103778387573414"/>
                </c:manualLayout>
              </c:layout>
              <c:tx>
                <c:rich>
                  <a:bodyPr/>
                  <a:lstStyle/>
                  <a:p>
                    <a:fld id="{D14892FB-5BD5-4967-8839-F75FA26C61B8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AA1360D0-7B4E-418E-808B-84FBE11F3966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1834723638757891"/>
                      <c:h val="0.11667412874886617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11ED-4CA8-ACAB-1AA8969A089C}"/>
                </c:ext>
              </c:extLst>
            </c:dLbl>
            <c:dLbl>
              <c:idx val="4"/>
              <c:layout>
                <c:manualLayout>
                  <c:x val="-7.5338604203169637E-2"/>
                  <c:y val="3.4155847918466341E-2"/>
                </c:manualLayout>
              </c:layout>
              <c:tx>
                <c:rich>
                  <a:bodyPr/>
                  <a:lstStyle/>
                  <a:p>
                    <a:fld id="{44903732-11C3-44CF-AE23-AD3445CEF84F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C828174B-042B-48BC-84B9-40188194CDE9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11ED-4CA8-ACAB-1AA8969A08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[구매시고려사항.xlsx]Sheet1!$E$3:$E$7</c:f>
              <c:strCache>
                <c:ptCount val="5"/>
                <c:pt idx="0">
                  <c:v>가격</c:v>
                </c:pt>
                <c:pt idx="1">
                  <c:v>신선도</c:v>
                </c:pt>
                <c:pt idx="2">
                  <c:v>원산지</c:v>
                </c:pt>
                <c:pt idx="3">
                  <c:v>품질</c:v>
                </c:pt>
                <c:pt idx="4">
                  <c:v>기타</c:v>
                </c:pt>
              </c:strCache>
            </c:strRef>
          </c:cat>
          <c:val>
            <c:numRef>
              <c:f>[구매시고려사항.xlsx]Sheet1!$F$3:$F$7</c:f>
              <c:numCache>
                <c:formatCode>General</c:formatCode>
                <c:ptCount val="5"/>
                <c:pt idx="0">
                  <c:v>28</c:v>
                </c:pt>
                <c:pt idx="1">
                  <c:v>22.8</c:v>
                </c:pt>
                <c:pt idx="2">
                  <c:v>21.5</c:v>
                </c:pt>
                <c:pt idx="3">
                  <c:v>25.7</c:v>
                </c:pt>
                <c:pt idx="4" formatCode="0.0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[구매시고려사항.xlsx]Sheet1!$E$3:$E$7</c15:f>
                <c15:dlblRangeCache>
                  <c:ptCount val="5"/>
                  <c:pt idx="0">
                    <c:v>가격</c:v>
                  </c:pt>
                  <c:pt idx="1">
                    <c:v>신선도</c:v>
                  </c:pt>
                  <c:pt idx="2">
                    <c:v>원산지</c:v>
                  </c:pt>
                  <c:pt idx="3">
                    <c:v>품질</c:v>
                  </c:pt>
                  <c:pt idx="4">
                    <c:v>기타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11ED-4CA8-ACAB-1AA8969A08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[주요지표(연간지표)_04220315.xlsx]그래프2!피벗 테이블7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-1.6666666666666666E-2"/>
              <c:y val="-5.5555555555555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0"/>
              <c:y val="1.388888888888888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-3.6111111111111108E-2"/>
              <c:y val="5.092592592592592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-3.0555555555555555E-2"/>
              <c:y val="5.0925925925925923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3693.0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-1.6666666666666666E-2"/>
              <c:y val="4.16666666666666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</c:marker>
        <c:dLbl>
          <c:idx val="0"/>
          <c:layout>
            <c:manualLayout>
              <c:x val="-1.2731334408019993E-17"/>
              <c:y val="3.24074074074074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0"/>
              <c:y val="3.24074074074073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1.2731334408019993E-17"/>
              <c:y val="3.24074074074074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1.6666666666666666E-2"/>
              <c:y val="4.16666666666666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0555555555555555E-2"/>
              <c:y val="5.0925925925925923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3693.0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6111111111111108E-2"/>
              <c:y val="5.092592592592592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0"/>
              <c:y val="1.388888888888888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0"/>
              <c:y val="3.24074074074073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1.6666666666666666E-2"/>
              <c:y val="-5.5555555555555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1.2731334408019993E-17"/>
              <c:y val="3.24074074074074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1.6666666666666666E-2"/>
              <c:y val="4.16666666666666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0555555555555555E-2"/>
              <c:y val="5.0925925925925923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3693.0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3.6111111111111108E-2"/>
              <c:y val="5.092592592592592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0"/>
              <c:y val="1.388888888888888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0"/>
              <c:y val="3.24074074074073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  <a:effectLst/>
          </c:spPr>
        </c:marker>
        <c:dLbl>
          <c:idx val="0"/>
          <c:layout>
            <c:manualLayout>
              <c:x val="-1.6666666666666666E-2"/>
              <c:y val="-5.5555555555555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그래프2!$B$1</c:f>
              <c:strCache>
                <c:ptCount val="1"/>
                <c:pt idx="0">
                  <c:v>요약</c:v>
                </c:pt>
              </c:strCache>
            </c:strRef>
          </c:tx>
          <c:spPr>
            <a:ln w="8572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1"/>
              </a:solidFill>
              <a:ln w="25400">
                <a:solidFill>
                  <a:schemeClr val="bg1">
                    <a:lumMod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10"/>
              <c:spPr>
                <a:solidFill>
                  <a:schemeClr val="bg1"/>
                </a:solidFill>
                <a:ln w="25400"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12-4E0A-B14B-F74AE7279BB3}"/>
              </c:ext>
            </c:extLst>
          </c:dPt>
          <c:dPt>
            <c:idx val="1"/>
            <c:marker>
              <c:symbol val="circle"/>
              <c:size val="10"/>
              <c:spPr>
                <a:solidFill>
                  <a:schemeClr val="bg1"/>
                </a:solidFill>
                <a:ln w="25400"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12-4E0A-B14B-F74AE7279BB3}"/>
              </c:ext>
            </c:extLst>
          </c:dPt>
          <c:dPt>
            <c:idx val="2"/>
            <c:marker>
              <c:symbol val="circle"/>
              <c:size val="10"/>
              <c:spPr>
                <a:solidFill>
                  <a:schemeClr val="bg1"/>
                </a:solidFill>
                <a:ln w="25400"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6512-4E0A-B14B-F74AE7279BB3}"/>
              </c:ext>
            </c:extLst>
          </c:dPt>
          <c:dPt>
            <c:idx val="3"/>
            <c:marker>
              <c:symbol val="circle"/>
              <c:size val="10"/>
              <c:spPr>
                <a:solidFill>
                  <a:schemeClr val="bg1"/>
                </a:solidFill>
                <a:ln w="25400"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6512-4E0A-B14B-F74AE7279BB3}"/>
              </c:ext>
            </c:extLst>
          </c:dPt>
          <c:dPt>
            <c:idx val="4"/>
            <c:marker>
              <c:symbol val="circle"/>
              <c:size val="10"/>
              <c:spPr>
                <a:solidFill>
                  <a:schemeClr val="bg1"/>
                </a:solidFill>
                <a:ln w="25400"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512-4E0A-B14B-F74AE7279BB3}"/>
              </c:ext>
            </c:extLst>
          </c:dPt>
          <c:dPt>
            <c:idx val="6"/>
            <c:marker>
              <c:symbol val="circle"/>
              <c:size val="10"/>
              <c:spPr>
                <a:solidFill>
                  <a:schemeClr val="bg1"/>
                </a:solidFill>
                <a:ln w="25400">
                  <a:solidFill>
                    <a:schemeClr val="bg1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chemeClr val="bg1">
                    <a:lumMod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6512-4E0A-B14B-F74AE7279BB3}"/>
              </c:ext>
            </c:extLst>
          </c:dPt>
          <c:dLbls>
            <c:dLbl>
              <c:idx val="0"/>
              <c:layout>
                <c:manualLayout>
                  <c:x val="-1.2731334408019993E-17"/>
                  <c:y val="3.24074074074074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6512-4E0A-B14B-F74AE7279BB3}"/>
                </c:ext>
              </c:extLst>
            </c:dLbl>
            <c:dLbl>
              <c:idx val="1"/>
              <c:layout>
                <c:manualLayout>
                  <c:x val="-1.6666666666666666E-2"/>
                  <c:y val="4.1666666666666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6512-4E0A-B14B-F74AE7279BB3}"/>
                </c:ext>
              </c:extLst>
            </c:dLbl>
            <c:dLbl>
              <c:idx val="2"/>
              <c:layout>
                <c:manualLayout>
                  <c:x val="-3.0555555555555555E-2"/>
                  <c:y val="5.0925925925925923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/>
                      <a:t>3693.0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6512-4E0A-B14B-F74AE7279BB3}"/>
                </c:ext>
              </c:extLst>
            </c:dLbl>
            <c:dLbl>
              <c:idx val="3"/>
              <c:layout>
                <c:manualLayout>
                  <c:x val="-3.6111111111111108E-2"/>
                  <c:y val="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6512-4E0A-B14B-F74AE7279BB3}"/>
                </c:ext>
              </c:extLst>
            </c:dLbl>
            <c:dLbl>
              <c:idx val="4"/>
              <c:layout>
                <c:manualLayout>
                  <c:x val="0"/>
                  <c:y val="1.388888888888888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6512-4E0A-B14B-F74AE7279BB3}"/>
                </c:ext>
              </c:extLst>
            </c:dLbl>
            <c:dLbl>
              <c:idx val="5"/>
              <c:layout>
                <c:manualLayout>
                  <c:x val="0"/>
                  <c:y val="3.24074074074073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C-6512-4E0A-B14B-F74AE7279BB3}"/>
                </c:ext>
              </c:extLst>
            </c:dLbl>
            <c:dLbl>
              <c:idx val="6"/>
              <c:layout>
                <c:manualLayout>
                  <c:x val="-4.0944151077834806E-2"/>
                  <c:y val="-4.945405559382231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6512-4E0A-B14B-F74AE7279B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그래프2!$A$2:$A$9</c:f>
              <c:strCache>
                <c:ptCount val="7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strCache>
            </c:strRef>
          </c:cat>
          <c:val>
            <c:numRef>
              <c:f>그래프2!$B$2:$B$9</c:f>
              <c:numCache>
                <c:formatCode>General</c:formatCode>
                <c:ptCount val="7"/>
                <c:pt idx="0">
                  <c:v>3411.2</c:v>
                </c:pt>
                <c:pt idx="1">
                  <c:v>3588.6</c:v>
                </c:pt>
                <c:pt idx="2">
                  <c:v>3693</c:v>
                </c:pt>
                <c:pt idx="3">
                  <c:v>3753.9</c:v>
                </c:pt>
                <c:pt idx="4">
                  <c:v>3776.6</c:v>
                </c:pt>
                <c:pt idx="5">
                  <c:v>4048.2</c:v>
                </c:pt>
                <c:pt idx="6">
                  <c:v>4220.3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6512-4E0A-B14B-F74AE7279B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3484239"/>
        <c:axId val="1123492143"/>
      </c:lineChart>
      <c:catAx>
        <c:axId val="11234842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123492143"/>
        <c:crosses val="autoZero"/>
        <c:auto val="1"/>
        <c:lblAlgn val="ctr"/>
        <c:lblOffset val="100"/>
        <c:noMultiLvlLbl val="0"/>
      </c:catAx>
      <c:valAx>
        <c:axId val="1123492143"/>
        <c:scaling>
          <c:orientation val="minMax"/>
          <c:min val="3000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23484239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33CC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42-4518-BB62-B1F990A48393}"/>
              </c:ext>
            </c:extLst>
          </c:dPt>
          <c:dPt>
            <c:idx val="1"/>
            <c:bubble3D val="0"/>
            <c:spPr>
              <a:solidFill>
                <a:srgbClr val="A096E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42-4518-BB62-B1F990A48393}"/>
              </c:ext>
            </c:extLst>
          </c:dPt>
          <c:dPt>
            <c:idx val="2"/>
            <c:bubble3D val="0"/>
            <c:spPr>
              <a:solidFill>
                <a:srgbClr val="E6E36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42-4518-BB62-B1F990A4839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42-4518-BB62-B1F990A48393}"/>
              </c:ext>
            </c:extLst>
          </c:dPt>
          <c:dPt>
            <c:idx val="4"/>
            <c:bubble3D val="0"/>
            <c:spPr>
              <a:solidFill>
                <a:srgbClr val="F67E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F42-4518-BB62-B1F990A48393}"/>
              </c:ext>
            </c:extLst>
          </c:dPt>
          <c:dPt>
            <c:idx val="5"/>
            <c:bubble3D val="0"/>
            <c:spPr>
              <a:solidFill>
                <a:srgbClr val="FB787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F42-4518-BB62-B1F990A48393}"/>
              </c:ext>
            </c:extLst>
          </c:dPt>
          <c:dPt>
            <c:idx val="6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F42-4518-BB62-B1F990A48393}"/>
              </c:ext>
            </c:extLst>
          </c:dPt>
          <c:dLbls>
            <c:dLbl>
              <c:idx val="0"/>
              <c:layout>
                <c:manualLayout>
                  <c:x val="-0.18750465540061059"/>
                  <c:y val="0.1558378796193498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F42-4518-BB62-B1F990A48393}"/>
                </c:ext>
              </c:extLst>
            </c:dLbl>
            <c:dLbl>
              <c:idx val="1"/>
              <c:layout>
                <c:manualLayout>
                  <c:x val="-0.16909042441004912"/>
                  <c:y val="-7.384897005543268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F42-4518-BB62-B1F990A48393}"/>
                </c:ext>
              </c:extLst>
            </c:dLbl>
            <c:dLbl>
              <c:idx val="2"/>
              <c:layout>
                <c:manualLayout>
                  <c:x val="5.63007860970714E-3"/>
                  <c:y val="-0.208732768057048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F42-4518-BB62-B1F990A48393}"/>
                </c:ext>
              </c:extLst>
            </c:dLbl>
            <c:dLbl>
              <c:idx val="4"/>
              <c:layout>
                <c:manualLayout>
                  <c:x val="0.19639765704043777"/>
                  <c:y val="-3.316623275099933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F42-4518-BB62-B1F990A48393}"/>
                </c:ext>
              </c:extLst>
            </c:dLbl>
            <c:dLbl>
              <c:idx val="5"/>
              <c:layout>
                <c:manualLayout>
                  <c:x val="0.17772151703237132"/>
                  <c:y val="8.9287075421398548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611161635670077"/>
                      <c:h val="0.1104208965727647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AF42-4518-BB62-B1F990A48393}"/>
                </c:ext>
              </c:extLst>
            </c:dLbl>
            <c:dLbl>
              <c:idx val="6"/>
              <c:layout>
                <c:manualLayout>
                  <c:x val="0.10722189984103667"/>
                  <c:y val="0.1958810015118005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AF42-4518-BB62-B1F990A483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돼지고기!$J$2:$J$8</c:f>
              <c:strCache>
                <c:ptCount val="7"/>
                <c:pt idx="0">
                  <c:v>대형마트</c:v>
                </c:pt>
                <c:pt idx="1">
                  <c:v>슈퍼마켓</c:v>
                </c:pt>
                <c:pt idx="2">
                  <c:v>정육점</c:v>
                </c:pt>
                <c:pt idx="3">
                  <c:v>백화점</c:v>
                </c:pt>
                <c:pt idx="4">
                  <c:v>일반음식점</c:v>
                </c:pt>
                <c:pt idx="5">
                  <c:v>단체급식소</c:v>
                </c:pt>
                <c:pt idx="6">
                  <c:v>기타</c:v>
                </c:pt>
              </c:strCache>
            </c:strRef>
          </c:cat>
          <c:val>
            <c:numRef>
              <c:f>돼지고기!$K$2:$K$8</c:f>
              <c:numCache>
                <c:formatCode>General</c:formatCode>
                <c:ptCount val="7"/>
                <c:pt idx="0">
                  <c:v>27.1</c:v>
                </c:pt>
                <c:pt idx="1">
                  <c:v>8.9</c:v>
                </c:pt>
                <c:pt idx="2">
                  <c:v>28.4</c:v>
                </c:pt>
                <c:pt idx="3">
                  <c:v>0.5</c:v>
                </c:pt>
                <c:pt idx="4">
                  <c:v>15.2</c:v>
                </c:pt>
                <c:pt idx="5">
                  <c:v>5.7</c:v>
                </c:pt>
                <c:pt idx="6">
                  <c:v>14.2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F42-4518-BB62-B1F990A483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bg1">
                <a:lumMod val="50000"/>
              </a:schemeClr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tx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layout>
            <c:manualLayout>
              <c:x val="-6.8728522336771441E-3"/>
              <c:y val="3.7558685446009391E-2"/>
            </c:manualLayout>
          </c:layout>
          <c:tx>
            <c:rich>
              <a:bodyPr/>
              <a:lstStyle/>
              <a:p>
                <a:fld id="{C709E630-9027-4374-91B3-6E67C72B7536}" type="VALUE">
                  <a:rPr lang="en-US" altLang="ko-KR"/>
                  <a:pPr/>
                  <a:t>[값]</a:t>
                </a:fld>
                <a:r>
                  <a:rPr lang="en-US" altLang="ko-KR"/>
                  <a:t>.0</a:t>
                </a:r>
              </a:p>
            </c:rich>
          </c:tx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4"/>
        <c:dLbl>
          <c:idx val="0"/>
          <c:layout>
            <c:manualLayout>
              <c:x val="-6.8728522336770599E-3"/>
              <c:y val="-3.0046948356807442E-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layout>
            <c:manualLayout>
              <c:x val="-4.5819014891179842E-3"/>
              <c:y val="-3.3802816901408447E-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layout>
            <c:manualLayout>
              <c:x val="-6.8728522336769758E-3"/>
              <c:y val="-2.6291079812206571E-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layout>
            <c:manualLayout>
              <c:x val="0"/>
              <c:y val="-2.6291079812206571E-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layout>
            <c:manualLayout>
              <c:x val="-8.0182374110454365E-3"/>
              <c:y val="3.755868544600939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7113311866944459E-2"/>
                  <c:h val="7.5455399061032866E-2"/>
                </c:manualLayout>
              </c15:layout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8.3749094643407913E-3"/>
          <c:y val="2.9704351821270487E-3"/>
          <c:w val="0.98428974580978212"/>
          <c:h val="0.93459016500259551"/>
        </c:manualLayout>
      </c:layout>
      <c:lineChart>
        <c:grouping val="standard"/>
        <c:varyColors val="0"/>
        <c:ser>
          <c:idx val="0"/>
          <c:order val="0"/>
          <c:tx>
            <c:v>요약</c:v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15875">
                <a:solidFill>
                  <a:schemeClr val="tx1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0"/>
                  <c:y val="-2.629107981220657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C74-49E1-9046-EDF2DFC51255}"/>
                </c:ext>
              </c:extLst>
            </c:dLbl>
            <c:dLbl>
              <c:idx val="2"/>
              <c:layout>
                <c:manualLayout>
                  <c:x val="-6.8728522336769758E-3"/>
                  <c:y val="-2.629107981220657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C74-49E1-9046-EDF2DFC51255}"/>
                </c:ext>
              </c:extLst>
            </c:dLbl>
            <c:dLbl>
              <c:idx val="3"/>
              <c:layout>
                <c:manualLayout>
                  <c:x val="-6.8728522336770599E-3"/>
                  <c:y val="-3.00469483568074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C74-49E1-9046-EDF2DFC51255}"/>
                </c:ext>
              </c:extLst>
            </c:dLbl>
            <c:dLbl>
              <c:idx val="4"/>
              <c:layout>
                <c:manualLayout>
                  <c:x val="-4.5819014891179842E-3"/>
                  <c:y val="-3.38028169014084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C74-49E1-9046-EDF2DFC51255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C74-49E1-9046-EDF2DFC51255}"/>
                </c:ext>
              </c:extLst>
            </c:dLbl>
            <c:dLbl>
              <c:idx val="6"/>
              <c:layout>
                <c:manualLayout>
                  <c:x val="-5.5730690635465031E-3"/>
                  <c:y val="4.15082396558798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667401348379676"/>
                      <c:h val="8.335463662187687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DC74-49E1-9046-EDF2DFC51255}"/>
                </c:ext>
              </c:extLst>
            </c:dLbl>
            <c:dLbl>
              <c:idx val="7"/>
              <c:layout>
                <c:manualLayout>
                  <c:x val="-9.4898890776933698E-2"/>
                  <c:y val="-2.847197472051225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0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C709E630-9027-4374-91B3-6E67C72B7536}" type="VALUE">
                      <a:rPr lang="en-US" altLang="ko-KR" sz="2000">
                        <a:solidFill>
                          <a:srgbClr val="FF0000"/>
                        </a:solidFill>
                      </a:rPr>
                      <a:pPr>
                        <a:defRPr sz="2000">
                          <a:solidFill>
                            <a:srgbClr val="FF0000"/>
                          </a:solidFill>
                        </a:defRPr>
                      </a:pPr>
                      <a:t>[값]</a:t>
                    </a:fld>
                    <a:r>
                      <a:rPr lang="en-US" altLang="ko-KR" sz="2000">
                        <a:solidFill>
                          <a:srgbClr val="FF0000"/>
                        </a:solidFill>
                      </a:rPr>
                      <a:t>.0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C74-49E1-9046-EDF2DFC5125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8"/>
              <c:pt idx="0">
                <c:v>2014</c:v>
              </c:pt>
              <c:pt idx="1">
                <c:v>2015</c:v>
              </c:pt>
              <c:pt idx="2">
                <c:v>2016</c:v>
              </c:pt>
              <c:pt idx="3">
                <c:v>2017</c:v>
              </c:pt>
              <c:pt idx="4">
                <c:v>2018</c:v>
              </c:pt>
              <c:pt idx="5">
                <c:v>2019</c:v>
              </c:pt>
              <c:pt idx="6">
                <c:v>2020</c:v>
              </c:pt>
              <c:pt idx="7">
                <c:v>2021</c:v>
              </c:pt>
            </c:strLit>
          </c:cat>
          <c:val>
            <c:numLit>
              <c:formatCode>General</c:formatCode>
              <c:ptCount val="8"/>
              <c:pt idx="0">
                <c:v>78.900000000000006</c:v>
              </c:pt>
              <c:pt idx="1">
                <c:v>83.2</c:v>
              </c:pt>
              <c:pt idx="2">
                <c:v>82.4</c:v>
              </c:pt>
              <c:pt idx="3">
                <c:v>81.099999999999994</c:v>
              </c:pt>
              <c:pt idx="4">
                <c:v>78.7</c:v>
              </c:pt>
              <c:pt idx="5">
                <c:v>78.099999999999994</c:v>
              </c:pt>
              <c:pt idx="6">
                <c:v>86.9</c:v>
              </c:pt>
              <c:pt idx="7">
                <c:v>88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6-DC74-49E1-9046-EDF2DFC512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403551"/>
        <c:axId val="208393983"/>
      </c:lineChart>
      <c:catAx>
        <c:axId val="208403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208393983"/>
        <c:crosses val="autoZero"/>
        <c:auto val="1"/>
        <c:lblAlgn val="ctr"/>
        <c:lblOffset val="100"/>
        <c:noMultiLvlLbl val="0"/>
      </c:catAx>
      <c:valAx>
        <c:axId val="208393983"/>
        <c:scaling>
          <c:orientation val="minMax"/>
          <c:min val="77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8403551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400"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  <c:extLst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CA8A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B2-485A-A6B8-4269A65C6653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5B2-485A-A6B8-4269A65C6653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C2A-4B7A-B093-9C8CC4A63B7F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5B2-485A-A6B8-4269A65C665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D5B2-485A-A6B8-4269A65C665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5C2A-4B7A-B093-9C8CC4A63B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닭고기!$B$3:$G$3</c:f>
              <c:strCache>
                <c:ptCount val="6"/>
                <c:pt idx="0">
                  <c:v>5-6호</c:v>
                </c:pt>
                <c:pt idx="1">
                  <c:v>7-8호</c:v>
                </c:pt>
                <c:pt idx="2">
                  <c:v>9-10호</c:v>
                </c:pt>
                <c:pt idx="3">
                  <c:v>11호</c:v>
                </c:pt>
                <c:pt idx="4">
                  <c:v>12호</c:v>
                </c:pt>
                <c:pt idx="5">
                  <c:v>13-16호</c:v>
                </c:pt>
              </c:strCache>
            </c:strRef>
          </c:cat>
          <c:val>
            <c:numRef>
              <c:f>닭고기!$B$8:$G$8</c:f>
              <c:numCache>
                <c:formatCode>_(* #,##0_);_(* \(#,##0\);_(* "-"_);_(@_)</c:formatCode>
                <c:ptCount val="6"/>
                <c:pt idx="0">
                  <c:v>3780.1195795608437</c:v>
                </c:pt>
                <c:pt idx="1">
                  <c:v>3621.5286703696074</c:v>
                </c:pt>
                <c:pt idx="2">
                  <c:v>3341.4479975671211</c:v>
                </c:pt>
                <c:pt idx="3">
                  <c:v>3211.6186452708798</c:v>
                </c:pt>
                <c:pt idx="4">
                  <c:v>3008.5463829563319</c:v>
                </c:pt>
                <c:pt idx="5">
                  <c:v>2970.6580086422728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B2-485A-A6B8-4269A65C66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7"/>
        <c:axId val="212031519"/>
        <c:axId val="212030687"/>
      </c:barChart>
      <c:catAx>
        <c:axId val="212031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212030687"/>
        <c:crosses val="autoZero"/>
        <c:auto val="1"/>
        <c:lblAlgn val="ctr"/>
        <c:lblOffset val="100"/>
        <c:noMultiLvlLbl val="0"/>
      </c:catAx>
      <c:valAx>
        <c:axId val="212030687"/>
        <c:scaling>
          <c:orientation val="minMax"/>
          <c:max val="4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212031519"/>
        <c:crosses val="autoZero"/>
        <c:crossBetween val="between"/>
        <c:majorUnit val="1000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400"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207736399747708E-2"/>
          <c:y val="7.3441496024001629E-2"/>
          <c:w val="0.80958452720050456"/>
          <c:h val="0.8057659840960065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E24-45F6-92C3-EBF75ECC6617}"/>
              </c:ext>
            </c:extLst>
          </c:dPt>
          <c:dPt>
            <c:idx val="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E24-45F6-92C3-EBF75ECC6617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E24-45F6-92C3-EBF75ECC6617}"/>
              </c:ext>
            </c:extLst>
          </c:dPt>
          <c:dPt>
            <c:idx val="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E24-45F6-92C3-EBF75ECC6617}"/>
              </c:ext>
            </c:extLst>
          </c:dPt>
          <c:dLbls>
            <c:dLbl>
              <c:idx val="0"/>
              <c:layout>
                <c:manualLayout>
                  <c:x val="-0.19456694638941321"/>
                  <c:y val="8.428816217386690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E3C1B0B0-3BB1-44D1-BE33-9D5A690E9C58}" type="CELLRAN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400"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r>
                      <a:rPr lang="en-US" altLang="ko-KR" baseline="0">
                        <a:solidFill>
                          <a:srgbClr val="FF0000"/>
                        </a:solidFill>
                      </a:rPr>
                      <a:t> </a:t>
                    </a:r>
                    <a:fld id="{700F31FA-18AA-4F8C-B85C-D905B0A7538B}" type="PERCENTA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4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en-US" altLang="ko-KR" baseline="0">
                      <a:solidFill>
                        <a:srgbClr val="FF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2E24-45F6-92C3-EBF75ECC6617}"/>
                </c:ext>
              </c:extLst>
            </c:dLbl>
            <c:dLbl>
              <c:idx val="1"/>
              <c:layout>
                <c:manualLayout>
                  <c:x val="0.10140515376010212"/>
                  <c:y val="-0.2172330550171024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7162B06A-FA10-4D61-8A5C-19D54E4EF10A}" type="CELLRAN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400"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r>
                      <a:rPr lang="en-US" altLang="ko-KR" baseline="0">
                        <a:solidFill>
                          <a:srgbClr val="FF0000"/>
                        </a:solidFill>
                      </a:rPr>
                      <a:t> </a:t>
                    </a:r>
                    <a:fld id="{F6A44872-907C-4E95-AE8F-198B1D6CBE6F}" type="PERCENTA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4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en-US" altLang="ko-KR" baseline="0">
                      <a:solidFill>
                        <a:srgbClr val="FF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2E24-45F6-92C3-EBF75ECC6617}"/>
                </c:ext>
              </c:extLst>
            </c:dLbl>
            <c:dLbl>
              <c:idx val="2"/>
              <c:layout>
                <c:manualLayout>
                  <c:x val="0.17022996702983328"/>
                  <c:y val="6.5083505051302698E-2"/>
                </c:manualLayout>
              </c:layout>
              <c:tx>
                <c:rich>
                  <a:bodyPr/>
                  <a:lstStyle/>
                  <a:p>
                    <a:fld id="{727D785A-5525-4C8D-A75B-3259D23D064A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3BAED190-94BE-4B1C-AAEA-E38701871878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2E24-45F6-92C3-EBF75ECC6617}"/>
                </c:ext>
              </c:extLst>
            </c:dLbl>
            <c:dLbl>
              <c:idx val="3"/>
              <c:layout>
                <c:manualLayout>
                  <c:x val="0.14778990778561385"/>
                  <c:y val="0.17334920522505332"/>
                </c:manualLayout>
              </c:layout>
              <c:tx>
                <c:rich>
                  <a:bodyPr/>
                  <a:lstStyle/>
                  <a:p>
                    <a:fld id="{AF46DA2B-0B16-402F-ABDF-9F575C1E26A8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 </a:t>
                    </a:r>
                    <a:fld id="{B9E5E709-58D9-48AE-9347-641CD828F4AE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2E24-45F6-92C3-EBF75ECC66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닭고기!$R$2:$R$5</c:f>
              <c:strCache>
                <c:ptCount val="4"/>
                <c:pt idx="0">
                  <c:v>닭한마리</c:v>
                </c:pt>
                <c:pt idx="1">
                  <c:v>닭다리</c:v>
                </c:pt>
                <c:pt idx="2">
                  <c:v>닭날개</c:v>
                </c:pt>
                <c:pt idx="3">
                  <c:v>닭가슴살</c:v>
                </c:pt>
              </c:strCache>
            </c:strRef>
          </c:cat>
          <c:val>
            <c:numRef>
              <c:f>닭고기!$S$2:$S$5</c:f>
              <c:numCache>
                <c:formatCode>0.0</c:formatCode>
                <c:ptCount val="4"/>
                <c:pt idx="0">
                  <c:v>36</c:v>
                </c:pt>
                <c:pt idx="1">
                  <c:v>35.5</c:v>
                </c:pt>
                <c:pt idx="2">
                  <c:v>16.899999999999999</c:v>
                </c:pt>
                <c:pt idx="3">
                  <c:v>11.5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닭고기!$R$2:$R$5</c15:f>
                <c15:dlblRangeCache>
                  <c:ptCount val="4"/>
                  <c:pt idx="0">
                    <c:v>닭한마리</c:v>
                  </c:pt>
                  <c:pt idx="1">
                    <c:v>닭다리</c:v>
                  </c:pt>
                  <c:pt idx="2">
                    <c:v>닭날개</c:v>
                  </c:pt>
                  <c:pt idx="3">
                    <c:v>닭가슴살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8-2E24-45F6-92C3-EBF75ECC6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839880371587534"/>
          <c:y val="0.13877368111643548"/>
          <c:w val="0.64639850203633675"/>
          <c:h val="0.7899257010927124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BC8-475B-BB02-9ACFF616ADDB}"/>
              </c:ext>
            </c:extLst>
          </c:dPt>
          <c:dPt>
            <c:idx val="1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BC8-475B-BB02-9ACFF616ADDB}"/>
              </c:ext>
            </c:extLst>
          </c:dPt>
          <c:dPt>
            <c:idx val="2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BC8-475B-BB02-9ACFF616ADD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BC8-475B-BB02-9ACFF616ADD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BC8-475B-BB02-9ACFF616ADDB}"/>
              </c:ext>
            </c:extLst>
          </c:dPt>
          <c:dLbls>
            <c:dLbl>
              <c:idx val="0"/>
              <c:layout>
                <c:manualLayout>
                  <c:x val="6.4864125123667724E-2"/>
                  <c:y val="2.1557424289147826E-2"/>
                </c:manualLayout>
              </c:layout>
              <c:tx>
                <c:rich>
                  <a:bodyPr/>
                  <a:lstStyle/>
                  <a:p>
                    <a:fld id="{4B2A584F-AEA8-4C32-B94A-C8B9DE798264}" type="CELLRANGE">
                      <a:rPr lang="ko-KR" altLang="en-US" smtClean="0"/>
                      <a:pPr/>
                      <a:t>[CELLRANGE]</a:t>
                    </a:fld>
                    <a:r>
                      <a:rPr lang="ko-KR" altLang="en-US" dirty="0"/>
                      <a:t/>
                    </a:r>
                    <a:br>
                      <a:rPr lang="ko-KR" altLang="en-US" dirty="0"/>
                    </a:br>
                    <a:r>
                      <a:rPr lang="ko-KR" altLang="en-US" baseline="0" dirty="0"/>
                      <a:t> </a:t>
                    </a:r>
                    <a:fld id="{866632CE-3E3E-46BB-A168-59F3A75E291E}" type="PERCENTAGE">
                      <a:rPr lang="en-US" altLang="ko-KR" baseline="0" dirty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11307935797452812"/>
                      <c:h val="0.1155842910881734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2BC8-475B-BB02-9ACFF616ADDB}"/>
                </c:ext>
              </c:extLst>
            </c:dLbl>
            <c:dLbl>
              <c:idx val="1"/>
              <c:layout>
                <c:manualLayout>
                  <c:x val="-0.20986613064992282"/>
                  <c:y val="3.8589810666564979E-2"/>
                </c:manualLayout>
              </c:layout>
              <c:tx>
                <c:rich>
                  <a:bodyPr/>
                  <a:lstStyle/>
                  <a:p>
                    <a:fld id="{C330213E-58B7-443B-9853-15F09A41B78D}" type="CELLRANGE">
                      <a:rPr lang="ko-KR" altLang="en-US" dirty="0"/>
                      <a:pPr/>
                      <a:t>[CELLRANGE]</a:t>
                    </a:fld>
                    <a:r>
                      <a:rPr lang="ko-KR" altLang="en-US" baseline="0" dirty="0"/>
                      <a:t> </a:t>
                    </a:r>
                    <a:br>
                      <a:rPr lang="ko-KR" altLang="en-US" baseline="0" dirty="0"/>
                    </a:br>
                    <a:fld id="{B0075DC2-EDBC-490A-A5B8-063CECC44BBA}" type="PERCENTAGE">
                      <a:rPr lang="en-US" altLang="ko-KR" baseline="0" smtClean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1973744050996696"/>
                      <c:h val="0.1155842910881734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2BC8-475B-BB02-9ACFF616ADDB}"/>
                </c:ext>
              </c:extLst>
            </c:dLbl>
            <c:dLbl>
              <c:idx val="2"/>
              <c:layout>
                <c:manualLayout>
                  <c:x val="0.2592629416930573"/>
                  <c:y val="-0.2076269277811849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65AFA4F9-CC5A-41CB-B40C-71C3777A8C52}" type="CELLRANGE">
                      <a:rPr lang="ko-KR" altLang="en-US" smtClean="0">
                        <a:solidFill>
                          <a:srgbClr val="FF0000"/>
                        </a:solidFill>
                      </a:rPr>
                      <a:pPr>
                        <a:defRPr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r>
                      <a:rPr lang="ko-KR" altLang="en-US" dirty="0">
                        <a:solidFill>
                          <a:srgbClr val="FF0000"/>
                        </a:solidFill>
                      </a:rPr>
                      <a:t/>
                    </a:r>
                    <a:br>
                      <a:rPr lang="ko-KR" altLang="en-US" dirty="0">
                        <a:solidFill>
                          <a:srgbClr val="FF0000"/>
                        </a:solidFill>
                      </a:rPr>
                    </a:br>
                    <a:r>
                      <a:rPr lang="ko-KR" altLang="en-US" baseline="0" dirty="0">
                        <a:solidFill>
                          <a:srgbClr val="FF0000"/>
                        </a:solidFill>
                      </a:rPr>
                      <a:t> </a:t>
                    </a:r>
                    <a:fld id="{D1AC2AAB-6288-4D32-8879-BF602BAAA8F8}" type="PERCENTAGE">
                      <a:rPr lang="en-US" altLang="ko-KR" baseline="0" dirty="0">
                        <a:solidFill>
                          <a:srgbClr val="FF0000"/>
                        </a:solidFill>
                      </a:rPr>
                      <a:pPr>
                        <a:defRPr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ko-KR" altLang="en-US" baseline="0" dirty="0">
                      <a:solidFill>
                        <a:srgbClr val="FF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14852160014154"/>
                      <c:h val="0.1320125152022286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2BC8-475B-BB02-9ACFF616ADDB}"/>
                </c:ext>
              </c:extLst>
            </c:dLbl>
            <c:dLbl>
              <c:idx val="3"/>
              <c:layout>
                <c:manualLayout>
                  <c:x val="0.1471923955585816"/>
                  <c:y val="0.17830813776886145"/>
                </c:manualLayout>
              </c:layout>
              <c:tx>
                <c:rich>
                  <a:bodyPr/>
                  <a:lstStyle/>
                  <a:p>
                    <a:fld id="{7B158470-A08D-4B4B-91BA-CC2E2BF4D876}" type="CELLRANGE">
                      <a:rPr lang="ko-KR" altLang="en-US" smtClean="0"/>
                      <a:pPr/>
                      <a:t>[CELLRANGE]</a:t>
                    </a:fld>
                    <a:r>
                      <a:rPr lang="ko-KR" altLang="en-US" dirty="0"/>
                      <a:t/>
                    </a:r>
                    <a:br>
                      <a:rPr lang="ko-KR" altLang="en-US" dirty="0"/>
                    </a:br>
                    <a:r>
                      <a:rPr lang="ko-KR" altLang="en-US" baseline="0" dirty="0"/>
                      <a:t> </a:t>
                    </a:r>
                    <a:fld id="{2A548328-76D5-4BCF-9391-91401626D3FA}" type="PERCENTAGE">
                      <a:rPr lang="en-US" altLang="ko-KR" baseline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14852160014154"/>
                      <c:h val="0.1437469609979822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2BC8-475B-BB02-9ACFF616ADDB}"/>
                </c:ext>
              </c:extLst>
            </c:dLbl>
            <c:dLbl>
              <c:idx val="4"/>
              <c:layout>
                <c:manualLayout>
                  <c:x val="-5.5213404249447436E-2"/>
                  <c:y val="1.6134862969161279E-2"/>
                </c:manualLayout>
              </c:layout>
              <c:tx>
                <c:rich>
                  <a:bodyPr/>
                  <a:lstStyle/>
                  <a:p>
                    <a:fld id="{B61F932F-465B-4CD7-A349-D4334ABE74A1}" type="CELLRANGE">
                      <a:rPr lang="ko-KR" altLang="en-US" smtClean="0"/>
                      <a:pPr/>
                      <a:t>[CELLRANGE]</a:t>
                    </a:fld>
                    <a:r>
                      <a:rPr lang="ko-KR" altLang="en-US" dirty="0"/>
                      <a:t/>
                    </a:r>
                    <a:br>
                      <a:rPr lang="ko-KR" altLang="en-US" dirty="0"/>
                    </a:br>
                    <a:r>
                      <a:rPr lang="ko-KR" altLang="en-US" baseline="0" dirty="0"/>
                      <a:t> </a:t>
                    </a:r>
                    <a:fld id="{D82B9C3B-A1FD-4ADC-AF6D-892738F4F160}" type="PERCENTAGE">
                      <a:rPr lang="en-US" altLang="ko-KR" baseline="0" dirty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564749766652012"/>
                      <c:h val="0.1320125152022286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2BC8-475B-BB02-9ACFF616AD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닭고기!$Y$2:$Y$6</c:f>
              <c:strCache>
                <c:ptCount val="5"/>
                <c:pt idx="0">
                  <c:v>5~6호</c:v>
                </c:pt>
                <c:pt idx="1">
                  <c:v>7~9호</c:v>
                </c:pt>
                <c:pt idx="2">
                  <c:v>10~12호</c:v>
                </c:pt>
                <c:pt idx="3">
                  <c:v>13~14호</c:v>
                </c:pt>
                <c:pt idx="4">
                  <c:v>15~17호</c:v>
                </c:pt>
              </c:strCache>
            </c:strRef>
          </c:cat>
          <c:val>
            <c:numRef>
              <c:f>닭고기!$Z$2:$Z$6</c:f>
              <c:numCache>
                <c:formatCode>0.0</c:formatCode>
                <c:ptCount val="5"/>
                <c:pt idx="0">
                  <c:v>5</c:v>
                </c:pt>
                <c:pt idx="1">
                  <c:v>34.700000000000003</c:v>
                </c:pt>
                <c:pt idx="2">
                  <c:v>48.6</c:v>
                </c:pt>
                <c:pt idx="3">
                  <c:v>9.6</c:v>
                </c:pt>
                <c:pt idx="4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닭고기!$Y$2:$Y$6</c15:f>
                <c15:dlblRangeCache>
                  <c:ptCount val="5"/>
                  <c:pt idx="0">
                    <c:v>5~6호</c:v>
                  </c:pt>
                  <c:pt idx="1">
                    <c:v>7~9호</c:v>
                  </c:pt>
                  <c:pt idx="2">
                    <c:v>10~12호</c:v>
                  </c:pt>
                  <c:pt idx="3">
                    <c:v>13~14호</c:v>
                  </c:pt>
                  <c:pt idx="4">
                    <c:v>15~17호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2BC8-475B-BB02-9ACFF616AD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C00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4A-4591-8B3E-4B9EFB06E8E0}"/>
              </c:ext>
            </c:extLst>
          </c:dPt>
          <c:dPt>
            <c:idx val="1"/>
            <c:bubble3D val="0"/>
            <c:spPr>
              <a:solidFill>
                <a:srgbClr val="F89C6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4A-4591-8B3E-4B9EFB06E8E0}"/>
              </c:ext>
            </c:extLst>
          </c:dPt>
          <c:dPt>
            <c:idx val="2"/>
            <c:bubble3D val="0"/>
            <c:spPr>
              <a:solidFill>
                <a:srgbClr val="9DC3E6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4A-4591-8B3E-4B9EFB06E8E0}"/>
              </c:ext>
            </c:extLst>
          </c:dPt>
          <c:dPt>
            <c:idx val="3"/>
            <c:bubble3D val="0"/>
            <c:spPr>
              <a:solidFill>
                <a:srgbClr val="4472C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F4A-4591-8B3E-4B9EFB06E8E0}"/>
              </c:ext>
            </c:extLst>
          </c:dPt>
          <c:dPt>
            <c:idx val="4"/>
            <c:bubble3D val="0"/>
            <c:spPr>
              <a:solidFill>
                <a:srgbClr val="FFFF00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F4A-4591-8B3E-4B9EFB06E8E0}"/>
              </c:ext>
            </c:extLst>
          </c:dPt>
          <c:dLbls>
            <c:dLbl>
              <c:idx val="0"/>
              <c:layout>
                <c:manualLayout>
                  <c:x val="-0.15952365195419047"/>
                  <c:y val="0.1084175851499281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rgbClr val="FF0000"/>
                        </a:solidFill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+mn-cs"/>
                      </a:defRPr>
                    </a:pPr>
                    <a:fld id="{7592CBF8-F4D8-420F-B8EF-66B0A7F0D86E}" type="CELLRAN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400"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r>
                      <a:rPr lang="en-US" altLang="ko-KR" baseline="0">
                        <a:solidFill>
                          <a:srgbClr val="FF0000"/>
                        </a:solidFill>
                      </a:rPr>
                      <a:t>, </a:t>
                    </a:r>
                    <a:fld id="{FA1BAB07-9374-4752-B788-0DFCB73D42C8}" type="PERCENTAGE">
                      <a:rPr lang="en-US" altLang="ko-KR" baseline="0">
                        <a:solidFill>
                          <a:srgbClr val="FF0000"/>
                        </a:solidFill>
                      </a:rPr>
                      <a:pPr>
                        <a:defRPr sz="14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en-US" altLang="ko-KR" baseline="0">
                      <a:solidFill>
                        <a:srgbClr val="FF00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2621423438587"/>
                      <c:h val="9.562566542662850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F4A-4591-8B3E-4B9EFB06E8E0}"/>
                </c:ext>
              </c:extLst>
            </c:dLbl>
            <c:dLbl>
              <c:idx val="1"/>
              <c:layout>
                <c:manualLayout>
                  <c:x val="-0.21666670728659687"/>
                  <c:y val="-0.20776554025823774"/>
                </c:manualLayout>
              </c:layout>
              <c:tx>
                <c:rich>
                  <a:bodyPr/>
                  <a:lstStyle/>
                  <a:p>
                    <a:fld id="{AE3EFB63-AC23-4645-ADE5-40B6385954FB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, </a:t>
                    </a:r>
                    <a:fld id="{9959E186-E11C-4B94-A1BE-629B94ECBF00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66673072117187"/>
                      <c:h val="9.4031904336184705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F4A-4591-8B3E-4B9EFB06E8E0}"/>
                </c:ext>
              </c:extLst>
            </c:dLbl>
            <c:dLbl>
              <c:idx val="2"/>
              <c:layout>
                <c:manualLayout>
                  <c:x val="0.20234593219833749"/>
                  <c:y val="-0.17491197502722788"/>
                </c:manualLayout>
              </c:layout>
              <c:tx>
                <c:rich>
                  <a:bodyPr/>
                  <a:lstStyle/>
                  <a:p>
                    <a:fld id="{2ED142B5-3653-4AEF-8AD7-88BFF0A2D32C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, </a:t>
                    </a:r>
                    <a:fld id="{5AA46785-E4FB-4DCB-99E2-604DC16935AF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57146973593358"/>
                      <c:h val="0.10582573640546888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4F4A-4591-8B3E-4B9EFB06E8E0}"/>
                </c:ext>
              </c:extLst>
            </c:dLbl>
            <c:dLbl>
              <c:idx val="3"/>
              <c:layout>
                <c:manualLayout>
                  <c:x val="8.5714301783708619E-2"/>
                  <c:y val="5.2174132747163898E-2"/>
                </c:manualLayout>
              </c:layout>
              <c:tx>
                <c:rich>
                  <a:bodyPr/>
                  <a:lstStyle/>
                  <a:p>
                    <a:fld id="{A0C26B0C-96DE-4C8C-8480-5BA24396C41C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, </a:t>
                    </a:r>
                    <a:fld id="{B4BC84EE-77CD-4C05-AAFC-A45341A31E12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309529679326897"/>
                      <c:h val="9.562566542662850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4F4A-4591-8B3E-4B9EFB06E8E0}"/>
                </c:ext>
              </c:extLst>
            </c:dLbl>
            <c:dLbl>
              <c:idx val="4"/>
              <c:layout>
                <c:manualLayout>
                  <c:x val="0.2107143252182837"/>
                  <c:y val="0.15983775595761282"/>
                </c:manualLayout>
              </c:layout>
              <c:tx>
                <c:rich>
                  <a:bodyPr/>
                  <a:lstStyle/>
                  <a:p>
                    <a:fld id="{BB31689D-7122-4A92-AD76-F6BCD3F569DD}" type="CELLRANGE">
                      <a:rPr lang="en-US" altLang="ko-KR" baseline="0"/>
                      <a:pPr/>
                      <a:t>[CELLRANGE]</a:t>
                    </a:fld>
                    <a:r>
                      <a:rPr lang="en-US" altLang="ko-KR" baseline="0"/>
                      <a:t>, </a:t>
                    </a:r>
                    <a:fld id="{317D9F7D-F04B-4B54-8B6A-BF4EC7C10D82}" type="PERCENTAGE">
                      <a:rPr lang="en-US" altLang="ko-KR" baseline="0"/>
                      <a:pPr/>
                      <a:t>[백분율]</a:t>
                    </a:fld>
                    <a:endParaRPr lang="en-US" altLang="ko-KR" baseline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976196658454565"/>
                      <c:h val="9.562566542662850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4F4A-4591-8B3E-4B9EFB06E8E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[구매시고려사항.xlsx]Sheet1!$I$3:$I$7</c:f>
              <c:strCache>
                <c:ptCount val="5"/>
                <c:pt idx="0">
                  <c:v>신선도</c:v>
                </c:pt>
                <c:pt idx="1">
                  <c:v>원산지</c:v>
                </c:pt>
                <c:pt idx="2">
                  <c:v>가격</c:v>
                </c:pt>
                <c:pt idx="3">
                  <c:v>브랜드</c:v>
                </c:pt>
                <c:pt idx="4">
                  <c:v>안전성</c:v>
                </c:pt>
              </c:strCache>
            </c:strRef>
          </c:cat>
          <c:val>
            <c:numRef>
              <c:f>[구매시고려사항.xlsx]Sheet1!$J$3:$J$7</c:f>
              <c:numCache>
                <c:formatCode>General</c:formatCode>
                <c:ptCount val="5"/>
                <c:pt idx="0">
                  <c:v>35.5</c:v>
                </c:pt>
                <c:pt idx="1">
                  <c:v>18.100000000000001</c:v>
                </c:pt>
                <c:pt idx="2">
                  <c:v>17.3</c:v>
                </c:pt>
                <c:pt idx="3">
                  <c:v>15.5</c:v>
                </c:pt>
                <c:pt idx="4">
                  <c:v>13.6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[구매시고려사항.xlsx]Sheet1!$I$3:$I$7</c15:f>
                <c15:dlblRangeCache>
                  <c:ptCount val="5"/>
                  <c:pt idx="0">
                    <c:v>신선도</c:v>
                  </c:pt>
                  <c:pt idx="1">
                    <c:v>원산지</c:v>
                  </c:pt>
                  <c:pt idx="2">
                    <c:v>가격</c:v>
                  </c:pt>
                  <c:pt idx="3">
                    <c:v>브랜드</c:v>
                  </c:pt>
                  <c:pt idx="4">
                    <c:v>안전성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4F4A-4591-8B3E-4B9EFB06E8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[주요지표(연간지표)_04220315.xlsx]그래프1!피벗 테이블1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2.5396825396825397E-3"/>
              <c:y val="1.3888888888888888E-2"/>
            </c:manualLayout>
          </c:layout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A6EFF169-6DCB-4DAB-A387-2D339623B334}" type="VALUE">
                  <a:rPr lang="en-US" altLang="ko-KR"/>
                  <a:pPr>
                    <a:defRPr sz="1200" b="0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8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6.603174603174608E-2"/>
              <c:y val="-6.01851851851851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6.8571428571428658E-2"/>
              <c:y val="-5.55555555555555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4.0634920634920635E-2"/>
              <c:y val="-5.5555555555555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8.8887889013874195E-3"/>
              <c:y val="3.70370370370369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4038095238095231E-2"/>
                  <c:h val="8.3333333333333329E-2"/>
                </c:manualLayout>
              </c15:layout>
            </c:ext>
          </c:extLst>
        </c:dLbl>
      </c:pivotFmt>
      <c:pivotFmt>
        <c:idx val="12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1.5238095238095238E-2"/>
              <c:y val="1.851851851851851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4.6560308692187403E-17"/>
              <c:y val="2.777777777777777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6.6037582535414779E-2"/>
              <c:y val="-7.88596562367906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0023646053389668"/>
                  <c:h val="8.6110988233212407E-2"/>
                </c:manualLayout>
              </c15:layout>
            </c:ext>
          </c:extLst>
        </c:dLbl>
      </c:pivotFmt>
      <c:pivotFmt>
        <c:idx val="15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6.6037582535414779E-2"/>
              <c:y val="-7.88596562367906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0023646053389668"/>
                  <c:h val="8.6110988233212407E-2"/>
                </c:manualLayout>
              </c15:layout>
            </c:ext>
          </c:extLst>
        </c:dLbl>
      </c:pivotFmt>
      <c:pivotFmt>
        <c:idx val="17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6.603174603174608E-2"/>
              <c:y val="-6.01851851851851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6.8571428571428658E-2"/>
              <c:y val="-5.55555555555555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4.0634920634920635E-2"/>
              <c:y val="-5.5555555555555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2.5396825396825397E-3"/>
              <c:y val="1.3888888888888888E-2"/>
            </c:manualLayout>
          </c:layout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A6EFF169-6DCB-4DAB-A387-2D339623B334}" type="VALUE">
                  <a:rPr lang="en-US" altLang="ko-KR"/>
                  <a:pPr>
                    <a:defRPr sz="1200" b="0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2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4.6560308692187403E-17"/>
              <c:y val="2.777777777777777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8.8887889013874195E-3"/>
              <c:y val="3.70370370370369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4038095238095231E-2"/>
                  <c:h val="8.3333333333333329E-2"/>
                </c:manualLayout>
              </c15:layout>
            </c:ext>
          </c:extLst>
        </c:dLbl>
      </c:pivotFmt>
      <c:pivotFmt>
        <c:idx val="24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1.5238095238095238E-2"/>
              <c:y val="1.851851851851851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6.6037582535414779E-2"/>
              <c:y val="-7.88596562367906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0023646053389668"/>
                  <c:h val="8.6110988233212407E-2"/>
                </c:manualLayout>
              </c15:layout>
            </c:ext>
          </c:extLst>
        </c:dLbl>
      </c:pivotFmt>
      <c:pivotFmt>
        <c:idx val="27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6.603174603174608E-2"/>
              <c:y val="-6.018518518518518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6.8571428571428658E-2"/>
              <c:y val="-5.55555555555555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4.0634920634920635E-2"/>
              <c:y val="-5.55555555555555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2.5396825396825397E-3"/>
              <c:y val="1.3888888888888888E-2"/>
            </c:manualLayout>
          </c:layout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A6EFF169-6DCB-4DAB-A387-2D339623B334}" type="VALUE">
                  <a:rPr lang="en-US" altLang="ko-KR"/>
                  <a:pPr>
                    <a:defRPr sz="1200" b="0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2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4.6560308692187403E-17"/>
              <c:y val="2.777777777777777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8.8887889013874195E-3"/>
              <c:y val="3.703703703703695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8.4038095238095231E-2"/>
                  <c:h val="8.3333333333333329E-2"/>
                </c:manualLayout>
              </c15:layout>
            </c:ext>
          </c:extLst>
        </c:dLbl>
      </c:pivotFmt>
      <c:pivotFmt>
        <c:idx val="34"/>
        <c:spPr>
          <a:solidFill>
            <a:schemeClr val="accent1"/>
          </a:solidFill>
          <a:ln w="34925" cap="rnd">
            <a:solidFill>
              <a:schemeClr val="accent5">
                <a:lumMod val="75000"/>
              </a:schemeClr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5">
                  <a:lumMod val="75000"/>
                </a:schemeClr>
              </a:solidFill>
            </a:ln>
            <a:effectLst/>
          </c:spPr>
        </c:marker>
        <c:dLbl>
          <c:idx val="0"/>
          <c:layout>
            <c:manualLayout>
              <c:x val="-1.5238095238095238E-2"/>
              <c:y val="1.851851851851851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1.0600215243686602E-2"/>
          <c:y val="2.7064953330216118E-2"/>
          <c:w val="0.9833452789528675"/>
          <c:h val="0.91171146766811839"/>
        </c:manualLayout>
      </c:layout>
      <c:lineChart>
        <c:grouping val="standard"/>
        <c:varyColors val="0"/>
        <c:ser>
          <c:idx val="0"/>
          <c:order val="0"/>
          <c:tx>
            <c:strRef>
              <c:f>그래프1!$B$1</c:f>
              <c:strCache>
                <c:ptCount val="1"/>
                <c:pt idx="0">
                  <c:v>합계 : 1인</c:v>
                </c:pt>
              </c:strCache>
            </c:strRef>
          </c:tx>
          <c:spPr>
            <a:ln w="8572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25400">
                <a:solidFill>
                  <a:schemeClr val="accent4"/>
                </a:solidFill>
              </a:ln>
              <a:effectLst/>
            </c:spPr>
          </c:marker>
          <c:dPt>
            <c:idx val="0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49-4C4C-92C9-532D979D2D96}"/>
              </c:ext>
            </c:extLst>
          </c:dPt>
          <c:dPt>
            <c:idx val="1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49-4C4C-92C9-532D979D2D96}"/>
              </c:ext>
            </c:extLst>
          </c:dPt>
          <c:dPt>
            <c:idx val="2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6B49-4C4C-92C9-532D979D2D96}"/>
              </c:ext>
            </c:extLst>
          </c:dPt>
          <c:dPt>
            <c:idx val="3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6B49-4C4C-92C9-532D979D2D96}"/>
              </c:ext>
            </c:extLst>
          </c:dPt>
          <c:dLbls>
            <c:dLbl>
              <c:idx val="0"/>
              <c:layout>
                <c:manualLayout>
                  <c:x val="-6.6037582535414779E-2"/>
                  <c:y val="-7.88596562367906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023646053389668"/>
                      <c:h val="8.611098823321240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B49-4C4C-92C9-532D979D2D96}"/>
                </c:ext>
              </c:extLst>
            </c:dLbl>
            <c:dLbl>
              <c:idx val="1"/>
              <c:layout>
                <c:manualLayout>
                  <c:x val="-6.603174603174608E-2"/>
                  <c:y val="-6.0185185185185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6B49-4C4C-92C9-532D979D2D96}"/>
                </c:ext>
              </c:extLst>
            </c:dLbl>
            <c:dLbl>
              <c:idx val="2"/>
              <c:layout>
                <c:manualLayout>
                  <c:x val="-6.8571428571428658E-2"/>
                  <c:y val="-5.5555555555555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6B49-4C4C-92C9-532D979D2D96}"/>
                </c:ext>
              </c:extLst>
            </c:dLbl>
            <c:dLbl>
              <c:idx val="3"/>
              <c:layout>
                <c:manualLayout>
                  <c:x val="-7.0367287885013147E-2"/>
                  <c:y val="-3.99811985915411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4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6B49-4C4C-92C9-532D979D2D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rgbClr val="FFC000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그래프1!$A$2:$A$6</c:f>
              <c:strCache>
                <c:ptCount val="4"/>
                <c:pt idx="0">
                  <c:v>2020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</c:strCache>
            </c:strRef>
          </c:cat>
          <c:val>
            <c:numRef>
              <c:f>그래프1!$B$2:$B$6</c:f>
              <c:numCache>
                <c:formatCode>General</c:formatCode>
                <c:ptCount val="4"/>
                <c:pt idx="0">
                  <c:v>31.2</c:v>
                </c:pt>
                <c:pt idx="1">
                  <c:v>35.6</c:v>
                </c:pt>
                <c:pt idx="2">
                  <c:v>37.9</c:v>
                </c:pt>
                <c:pt idx="3">
                  <c:v>39.6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B49-4C4C-92C9-532D979D2D96}"/>
            </c:ext>
          </c:extLst>
        </c:ser>
        <c:ser>
          <c:idx val="1"/>
          <c:order val="1"/>
          <c:tx>
            <c:strRef>
              <c:f>그래프1!$C$1</c:f>
              <c:strCache>
                <c:ptCount val="1"/>
                <c:pt idx="0">
                  <c:v>합계 : 2인 </c:v>
                </c:pt>
              </c:strCache>
            </c:strRef>
          </c:tx>
          <c:spPr>
            <a:ln w="85725" cap="rnd">
              <a:solidFill>
                <a:srgbClr val="2F5597"/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25400">
                <a:solidFill>
                  <a:schemeClr val="accent5">
                    <a:lumMod val="75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5">
                      <a:lumMod val="75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2F5597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6B49-4C4C-92C9-532D979D2D96}"/>
              </c:ext>
            </c:extLst>
          </c:dPt>
          <c:dPt>
            <c:idx val="1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5">
                      <a:lumMod val="75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2F5597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6B49-4C4C-92C9-532D979D2D96}"/>
              </c:ext>
            </c:extLst>
          </c:dPt>
          <c:dPt>
            <c:idx val="2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5">
                      <a:lumMod val="75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2F5597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6B49-4C4C-92C9-532D979D2D96}"/>
              </c:ext>
            </c:extLst>
          </c:dPt>
          <c:dPt>
            <c:idx val="3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5">
                      <a:lumMod val="75000"/>
                    </a:schemeClr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2F5597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6B49-4C4C-92C9-532D979D2D96}"/>
              </c:ext>
            </c:extLst>
          </c:dPt>
          <c:dLbls>
            <c:dLbl>
              <c:idx val="0"/>
              <c:layout>
                <c:manualLayout>
                  <c:x val="-2.5396825396825397E-3"/>
                  <c:y val="1.3888888888888888E-2"/>
                </c:manualLayout>
              </c:layout>
              <c:tx>
                <c:rich>
                  <a:bodyPr/>
                  <a:lstStyle/>
                  <a:p>
                    <a:fld id="{A6EFF169-6DCB-4DAB-A387-2D339623B334}" type="VALUE">
                      <a:rPr lang="en-US" altLang="ko-KR"/>
                      <a:pPr/>
                      <a:t>[값]</a:t>
                    </a:fld>
                    <a:r>
                      <a:rPr lang="en-US" altLang="ko-KR"/>
                      <a:t>.0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6B49-4C4C-92C9-532D979D2D96}"/>
                </c:ext>
              </c:extLst>
            </c:dLbl>
            <c:dLbl>
              <c:idx val="1"/>
              <c:layout>
                <c:manualLayout>
                  <c:x val="-4.6560308692187403E-17"/>
                  <c:y val="2.77777777777777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C-6B49-4C4C-92C9-532D979D2D96}"/>
                </c:ext>
              </c:extLst>
            </c:dLbl>
            <c:dLbl>
              <c:idx val="2"/>
              <c:layout>
                <c:manualLayout>
                  <c:x val="-8.8887889013874195E-3"/>
                  <c:y val="3.70370370370369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4038095238095231E-2"/>
                      <c:h val="8.333333333333332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E-6B49-4C4C-92C9-532D979D2D96}"/>
                </c:ext>
              </c:extLst>
            </c:dLbl>
            <c:dLbl>
              <c:idx val="3"/>
              <c:layout>
                <c:manualLayout>
                  <c:x val="-1.2264837929608512E-2"/>
                  <c:y val="4.502145222639668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4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0-6B49-4C4C-92C9-532D979D2D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rgbClr val="2F5597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그래프1!$A$2:$A$6</c:f>
              <c:strCache>
                <c:ptCount val="4"/>
                <c:pt idx="0">
                  <c:v>2020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</c:strCache>
            </c:strRef>
          </c:cat>
          <c:val>
            <c:numRef>
              <c:f>그래프1!$C$2:$C$6</c:f>
              <c:numCache>
                <c:formatCode>General</c:formatCode>
                <c:ptCount val="4"/>
                <c:pt idx="0">
                  <c:v>28</c:v>
                </c:pt>
                <c:pt idx="1">
                  <c:v>31.8</c:v>
                </c:pt>
                <c:pt idx="2">
                  <c:v>34.5</c:v>
                </c:pt>
                <c:pt idx="3">
                  <c:v>36.200000000000003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6B49-4C4C-92C9-532D979D2D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7246047"/>
        <c:axId val="927241887"/>
      </c:lineChart>
      <c:catAx>
        <c:axId val="92724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927241887"/>
        <c:crosses val="autoZero"/>
        <c:auto val="1"/>
        <c:lblAlgn val="ctr"/>
        <c:lblOffset val="100"/>
        <c:noMultiLvlLbl val="0"/>
      </c:catAx>
      <c:valAx>
        <c:axId val="927241887"/>
        <c:scaling>
          <c:orientation val="minMax"/>
          <c:min val="25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27246047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[주요지표(연간지표)_04220315.xlsx]Sheet3!피벗 테이블2</c:name>
    <c:fmtId val="6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0.10555555555555556"/>
              <c:y val="-6.0185185185185182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accent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C9996A81-5C65-44B7-9F55-696ED18E6F7E}" type="VALUE">
                  <a:rPr lang="en-US" altLang="ko-KR"/>
                  <a:pPr>
                    <a:defRPr sz="1100" b="0" i="0" u="none" strike="noStrike" kern="1200" baseline="0">
                      <a:solidFill>
                        <a:schemeClr val="accent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7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2222222222222223E-2"/>
              <c:y val="-3.240740740740741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9.4444444444444442E-2"/>
              <c:y val="-5.324074074074073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0284711286089239"/>
                  <c:h val="8.4722222222222227E-2"/>
                </c:manualLayout>
              </c15:layout>
            </c:ext>
          </c:extLst>
        </c:dLbl>
      </c:pivotFmt>
      <c:pivotFmt>
        <c:idx val="9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7.7777777777777779E-2"/>
              <c:y val="-6.9444444444444448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accent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29AD8DDC-50AA-4819-A394-7DF5A0DD2FA0}" type="VALUE">
                  <a:rPr lang="en-US" altLang="ko-KR"/>
                  <a:pPr>
                    <a:defRPr sz="1100" b="0" i="0" u="none" strike="noStrike" kern="1200" baseline="0">
                      <a:solidFill>
                        <a:schemeClr val="accent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10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2.7777777777777779E-3"/>
              <c:y val="9.259259259259258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5.0925337632079971E-17"/>
              <c:y val="1.388888888888880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"/>
              <c:y val="1.388888888888880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"/>
              <c:y val="9.259259259259258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"/>
              <c:y val="1.388888888888880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5.0925337632079971E-17"/>
              <c:y val="1.388888888888880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2.7777777777777779E-3"/>
              <c:y val="9.259259259259258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"/>
              <c:y val="9.259259259259258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7.7777777777777779E-2"/>
              <c:y val="-6.9444444444444448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accent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29AD8DDC-50AA-4819-A394-7DF5A0DD2FA0}" type="VALUE">
                  <a:rPr lang="en-US" altLang="ko-KR"/>
                  <a:pPr>
                    <a:defRPr sz="1100" b="0" i="0" u="none" strike="noStrike" kern="1200" baseline="0">
                      <a:solidFill>
                        <a:schemeClr val="accent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1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9.4444444444444442E-2"/>
              <c:y val="-5.324074074074073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0284711286089239"/>
                  <c:h val="8.4722222222222227E-2"/>
                </c:manualLayout>
              </c15:layout>
            </c:ext>
          </c:extLst>
        </c:dLbl>
      </c:pivotFmt>
      <c:pivotFmt>
        <c:idx val="22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0.10555555555555556"/>
              <c:y val="-6.0185185185185182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accent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C9996A81-5C65-44B7-9F55-696ED18E6F7E}" type="VALUE">
                  <a:rPr lang="en-US" altLang="ko-KR"/>
                  <a:pPr>
                    <a:defRPr sz="1100" b="0" i="0" u="none" strike="noStrike" kern="1200" baseline="0">
                      <a:solidFill>
                        <a:schemeClr val="accent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23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2222222222222223E-2"/>
              <c:y val="-3.240740740740741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"/>
              <c:y val="1.388888888888880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-5.0925337632079971E-17"/>
              <c:y val="1.388888888888880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2.7777777777777779E-3"/>
              <c:y val="9.259259259259258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5">
              <a:lumMod val="75000"/>
            </a:schemeClr>
          </a:solidFill>
          <a:ln>
            <a:noFill/>
          </a:ln>
          <a:effectLst/>
        </c:spPr>
        <c:dLbl>
          <c:idx val="0"/>
          <c:layout>
            <c:manualLayout>
              <c:x val="0"/>
              <c:y val="9.2592592592592587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5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7.7777777777777779E-2"/>
              <c:y val="-6.9444444444444448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accent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29AD8DDC-50AA-4819-A394-7DF5A0DD2FA0}" type="VALUE">
                  <a:rPr lang="en-US" altLang="ko-KR"/>
                  <a:pPr>
                    <a:defRPr sz="1100" b="0" i="0" u="none" strike="noStrike" kern="1200" baseline="0">
                      <a:solidFill>
                        <a:schemeClr val="accent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1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9.4444444444444442E-2"/>
              <c:y val="-5.324074074074073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0.10284711286089239"/>
                  <c:h val="8.4722222222222227E-2"/>
                </c:manualLayout>
              </c15:layout>
            </c:ext>
          </c:extLst>
        </c:dLbl>
      </c:pivotFmt>
      <c:pivotFmt>
        <c:idx val="32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0.10555555555555556"/>
              <c:y val="-6.0185185185185182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accent4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fld id="{C9996A81-5C65-44B7-9F55-696ED18E6F7E}" type="VALUE">
                  <a:rPr lang="en-US" altLang="ko-KR"/>
                  <a:pPr>
                    <a:defRPr sz="1100" b="0" i="0" u="none" strike="noStrike" kern="1200" baseline="0">
                      <a:solidFill>
                        <a:schemeClr val="accent4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t>[값]</a:t>
                </a:fld>
                <a:r>
                  <a:rPr lang="en-US" altLang="ko-KR"/>
                  <a:t>.0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showDataLabelsRange val="0"/>
            </c:ext>
          </c:extLst>
        </c:dLbl>
      </c:pivotFmt>
      <c:pivotFmt>
        <c:idx val="33"/>
        <c:spPr>
          <a:solidFill>
            <a:schemeClr val="accent1"/>
          </a:solidFill>
          <a:ln w="34925" cap="rnd">
            <a:solidFill>
              <a:schemeClr val="accent4"/>
            </a:solidFill>
            <a:round/>
          </a:ln>
          <a:effectLst/>
        </c:spPr>
        <c:marker>
          <c:symbol val="circle"/>
          <c:size val="7"/>
          <c:spPr>
            <a:solidFill>
              <a:schemeClr val="bg1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2222222222222223E-2"/>
              <c:y val="-3.240740740740741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accent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1958755427837431E-2"/>
          <c:y val="3.1077621531964347E-2"/>
          <c:w val="0.89395141168460823"/>
          <c:h val="0.90124879982986283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Sheet3!$C$1</c:f>
              <c:strCache>
                <c:ptCount val="1"/>
                <c:pt idx="0">
                  <c:v>합계 : 구성비</c:v>
                </c:pt>
              </c:strCache>
            </c:strRef>
          </c:tx>
          <c:spPr>
            <a:solidFill>
              <a:srgbClr val="2F559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F559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D2-4265-A111-E79B43123773}"/>
              </c:ext>
            </c:extLst>
          </c:dPt>
          <c:dPt>
            <c:idx val="1"/>
            <c:invertIfNegative val="0"/>
            <c:bubble3D val="0"/>
            <c:spPr>
              <a:solidFill>
                <a:srgbClr val="2F559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D2-4265-A111-E79B43123773}"/>
              </c:ext>
            </c:extLst>
          </c:dPt>
          <c:dPt>
            <c:idx val="2"/>
            <c:invertIfNegative val="0"/>
            <c:bubble3D val="0"/>
            <c:spPr>
              <a:solidFill>
                <a:srgbClr val="2F559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CD2-4265-A111-E79B43123773}"/>
              </c:ext>
            </c:extLst>
          </c:dPt>
          <c:dPt>
            <c:idx val="3"/>
            <c:invertIfNegative val="0"/>
            <c:bubble3D val="0"/>
            <c:spPr>
              <a:solidFill>
                <a:srgbClr val="2F559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CD2-4265-A111-E79B43123773}"/>
              </c:ext>
            </c:extLst>
          </c:dPt>
          <c:dLbls>
            <c:dLbl>
              <c:idx val="0"/>
              <c:layout>
                <c:manualLayout>
                  <c:x val="0"/>
                  <c:y val="1.38888888888888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8CD2-4265-A111-E79B43123773}"/>
                </c:ext>
              </c:extLst>
            </c:dLbl>
            <c:dLbl>
              <c:idx val="1"/>
              <c:layout>
                <c:manualLayout>
                  <c:x val="-5.0925337632079971E-17"/>
                  <c:y val="1.38888888888888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8CD2-4265-A111-E79B43123773}"/>
                </c:ext>
              </c:extLst>
            </c:dLbl>
            <c:dLbl>
              <c:idx val="2"/>
              <c:layout>
                <c:manualLayout>
                  <c:x val="2.7777777777777779E-3"/>
                  <c:y val="9.259259259259258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8CD2-4265-A111-E79B43123773}"/>
                </c:ext>
              </c:extLst>
            </c:dLbl>
            <c:dLbl>
              <c:idx val="3"/>
              <c:layout>
                <c:manualLayout>
                  <c:x val="0"/>
                  <c:y val="9.259259259259258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8CD2-4265-A111-E79B4312377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2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Sheet3!$A$2:$A$6</c:f>
              <c:strCache>
                <c:ptCount val="4"/>
                <c:pt idx="0">
                  <c:v>2020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</c:strCache>
            </c:strRef>
          </c:cat>
          <c:val>
            <c:numRef>
              <c:f>Sheet3!$C$2:$C$6</c:f>
              <c:numCache>
                <c:formatCode>General</c:formatCode>
                <c:ptCount val="4"/>
                <c:pt idx="0">
                  <c:v>34.9</c:v>
                </c:pt>
                <c:pt idx="1">
                  <c:v>37.4</c:v>
                </c:pt>
                <c:pt idx="2">
                  <c:v>39.1</c:v>
                </c:pt>
                <c:pt idx="3">
                  <c:v>41.1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CD2-4265-A111-E79B431237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5"/>
        <c:overlap val="-27"/>
        <c:axId val="1114487215"/>
        <c:axId val="999211263"/>
      </c:barChart>
      <c:lineChart>
        <c:grouping val="standar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합계 : 합계</c:v>
                </c:pt>
              </c:strCache>
            </c:strRef>
          </c:tx>
          <c:spPr>
            <a:ln w="8572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11"/>
            <c:spPr>
              <a:solidFill>
                <a:schemeClr val="bg1"/>
              </a:solidFill>
              <a:ln w="25400">
                <a:solidFill>
                  <a:schemeClr val="accent4"/>
                </a:solidFill>
              </a:ln>
              <a:effectLst/>
            </c:spPr>
          </c:marker>
          <c:dPt>
            <c:idx val="0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8CD2-4265-A111-E79B43123773}"/>
              </c:ext>
            </c:extLst>
          </c:dPt>
          <c:dPt>
            <c:idx val="1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8CD2-4265-A111-E79B43123773}"/>
              </c:ext>
            </c:extLst>
          </c:dPt>
          <c:dPt>
            <c:idx val="2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8CD2-4265-A111-E79B43123773}"/>
              </c:ext>
            </c:extLst>
          </c:dPt>
          <c:dPt>
            <c:idx val="3"/>
            <c:marker>
              <c:symbol val="circle"/>
              <c:size val="11"/>
              <c:spPr>
                <a:solidFill>
                  <a:schemeClr val="bg1"/>
                </a:solidFill>
                <a:ln w="25400">
                  <a:solidFill>
                    <a:schemeClr val="accent4"/>
                  </a:solidFill>
                </a:ln>
                <a:effectLst/>
              </c:spPr>
            </c:marker>
            <c:bubble3D val="0"/>
            <c:spPr>
              <a:ln w="85725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8CD2-4265-A111-E79B43123773}"/>
              </c:ext>
            </c:extLst>
          </c:dPt>
          <c:dLbls>
            <c:dLbl>
              <c:idx val="0"/>
              <c:layout>
                <c:manualLayout>
                  <c:x val="-7.7777777777777779E-2"/>
                  <c:y val="-6.9444444444444448E-2"/>
                </c:manualLayout>
              </c:layout>
              <c:tx>
                <c:rich>
                  <a:bodyPr/>
                  <a:lstStyle/>
                  <a:p>
                    <a:fld id="{29AD8DDC-50AA-4819-A394-7DF5A0DD2FA0}" type="VALUE">
                      <a:rPr lang="en-US" altLang="ko-KR"/>
                      <a:pPr/>
                      <a:t>[값]</a:t>
                    </a:fld>
                    <a:r>
                      <a:rPr lang="en-US" altLang="ko-KR"/>
                      <a:t>.0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8CD2-4265-A111-E79B43123773}"/>
                </c:ext>
              </c:extLst>
            </c:dLbl>
            <c:dLbl>
              <c:idx val="1"/>
              <c:layout>
                <c:manualLayout>
                  <c:x val="-9.986444529799629E-2"/>
                  <c:y val="-3.78764128172627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C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284711286089239"/>
                      <c:h val="8.472222222222222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C-8CD2-4265-A111-E79B43123773}"/>
                </c:ext>
              </c:extLst>
            </c:dLbl>
            <c:dLbl>
              <c:idx val="2"/>
              <c:layout>
                <c:manualLayout>
                  <c:x val="-0.10013550135501345"/>
                  <c:y val="-4.4820946075566172E-2"/>
                </c:manualLayout>
              </c:layout>
              <c:tx>
                <c:rich>
                  <a:bodyPr/>
                  <a:lstStyle/>
                  <a:p>
                    <a:fld id="{C9996A81-5C65-44B7-9F55-696ED18E6F7E}" type="VALUE">
                      <a:rPr lang="en-US" altLang="ko-KR"/>
                      <a:pPr/>
                      <a:t>[값]</a:t>
                    </a:fld>
                    <a:r>
                      <a:rPr lang="en-US" altLang="ko-KR"/>
                      <a:t>.0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8CD2-4265-A111-E79B43123773}"/>
                </c:ext>
              </c:extLst>
            </c:dLbl>
            <c:dLbl>
              <c:idx val="3"/>
              <c:layout>
                <c:manualLayout>
                  <c:x val="-3.2914869336985154E-2"/>
                  <c:y val="5.578266939548928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0-8CD2-4265-A111-E79B4312377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C000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Sheet3!$A$2:$A$6</c:f>
              <c:strCache>
                <c:ptCount val="4"/>
                <c:pt idx="0">
                  <c:v>2020</c:v>
                </c:pt>
                <c:pt idx="1">
                  <c:v>2030</c:v>
                </c:pt>
                <c:pt idx="2">
                  <c:v>2040</c:v>
                </c:pt>
                <c:pt idx="3">
                  <c:v>2050</c:v>
                </c:pt>
              </c:strCache>
            </c:strRef>
          </c:cat>
          <c:val>
            <c:numRef>
              <c:f>Sheet3!$B$2:$B$6</c:f>
              <c:numCache>
                <c:formatCode>General</c:formatCode>
                <c:ptCount val="4"/>
                <c:pt idx="0">
                  <c:v>464</c:v>
                </c:pt>
                <c:pt idx="1">
                  <c:v>765.4</c:v>
                </c:pt>
                <c:pt idx="2">
                  <c:v>1029</c:v>
                </c:pt>
                <c:pt idx="3">
                  <c:v>1137.5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8CD2-4265-A111-E79B431237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77871135"/>
        <c:axId val="1077871551"/>
      </c:lineChart>
      <c:catAx>
        <c:axId val="1077871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077871551"/>
        <c:crosses val="autoZero"/>
        <c:auto val="1"/>
        <c:lblAlgn val="ctr"/>
        <c:lblOffset val="100"/>
        <c:noMultiLvlLbl val="0"/>
      </c:catAx>
      <c:valAx>
        <c:axId val="107787155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077871135"/>
        <c:crosses val="autoZero"/>
        <c:crossBetween val="between"/>
      </c:valAx>
      <c:valAx>
        <c:axId val="999211263"/>
        <c:scaling>
          <c:orientation val="minMax"/>
          <c:max val="46"/>
          <c:min val="30"/>
        </c:scaling>
        <c:delete val="0"/>
        <c:axPos val="r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114487215"/>
        <c:crosses val="max"/>
        <c:crossBetween val="between"/>
      </c:valAx>
      <c:catAx>
        <c:axId val="111448721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99211263"/>
        <c:crosses val="autoZero"/>
        <c:auto val="1"/>
        <c:lblAlgn val="ctr"/>
        <c:lblOffset val="100"/>
        <c:noMultiLvlLbl val="0"/>
      </c:cat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[그래프.xlsx]Sheet3!피벗 테이블3</c:name>
    <c:fmtId val="5"/>
  </c:pivotSource>
  <c:chart>
    <c:autoTitleDeleted val="1"/>
    <c:pivotFmts>
      <c:pivotFmt>
        <c:idx val="0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10</a:t>
                </a:r>
                <a:r>
                  <a:rPr lang="ko-KR" altLang="en-US"/>
                  <a:t>억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6</a:t>
                </a:r>
                <a:r>
                  <a:rPr lang="ko-KR" altLang="en-US"/>
                  <a:t>억</a:t>
                </a:r>
                <a:r>
                  <a:rPr lang="en-US" altLang="ko-KR"/>
                  <a:t>1000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8000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6000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2000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10</a:t>
                </a:r>
                <a:r>
                  <a:rPr lang="ko-KR" altLang="en-US"/>
                  <a:t>억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6</a:t>
                </a:r>
                <a:r>
                  <a:rPr lang="ko-KR" altLang="en-US"/>
                  <a:t>억</a:t>
                </a:r>
                <a:r>
                  <a:rPr lang="en-US" altLang="ko-KR"/>
                  <a:t>1000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8000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6000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2000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10</a:t>
                </a:r>
                <a:r>
                  <a:rPr lang="ko-KR" altLang="en-US"/>
                  <a:t>억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6</a:t>
                </a:r>
                <a:r>
                  <a:rPr lang="ko-KR" altLang="en-US"/>
                  <a:t>억</a:t>
                </a:r>
                <a:r>
                  <a:rPr lang="en-US" altLang="ko-KR"/>
                  <a:t>1000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8000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6000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2000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rgbClr val="55C7D3"/>
          </a:solidFill>
          <a:ln>
            <a:noFill/>
          </a:ln>
          <a:effectLst/>
        </c:spPr>
      </c:pivotFmt>
      <c:pivotFmt>
        <c:idx val="19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10</a:t>
                </a:r>
                <a:r>
                  <a:rPr lang="ko-KR" altLang="en-US"/>
                  <a:t>억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6</a:t>
                </a:r>
                <a:r>
                  <a:rPr lang="ko-KR" altLang="en-US"/>
                  <a:t>억</a:t>
                </a:r>
                <a:r>
                  <a:rPr lang="en-US" altLang="ko-KR"/>
                  <a:t>1000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8000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6000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2000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55C7D3"/>
          </a:solidFill>
          <a:ln>
            <a:noFill/>
          </a:ln>
          <a:effectLst/>
        </c:spPr>
      </c:pivotFmt>
      <c:pivotFmt>
        <c:idx val="26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10</a:t>
                </a:r>
                <a:r>
                  <a:rPr lang="ko-KR" altLang="en-US"/>
                  <a:t>억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6</a:t>
                </a:r>
                <a:r>
                  <a:rPr lang="ko-KR" altLang="en-US"/>
                  <a:t>억</a:t>
                </a:r>
                <a:r>
                  <a:rPr lang="en-US" altLang="ko-KR"/>
                  <a:t>1000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8000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6000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r>
                  <a:rPr lang="en-US" altLang="ko-KR"/>
                  <a:t>2</a:t>
                </a:r>
                <a:r>
                  <a:rPr lang="ko-KR" altLang="en-US"/>
                  <a:t>억</a:t>
                </a:r>
                <a:r>
                  <a:rPr lang="en-US" altLang="ko-KR"/>
                  <a:t>2000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defRPr>
              </a:pPr>
              <a:endParaRPr lang="ko-KR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rgbClr val="55C7D3"/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3894444444444445"/>
          <c:y val="0.10526315789473684"/>
          <c:w val="0.7971666666666668"/>
          <c:h val="0.792385074672683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요약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716-4CF0-882D-9E156970B158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16-4CF0-882D-9E156970B158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716-4CF0-882D-9E156970B158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716-4CF0-882D-9E156970B158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716-4CF0-882D-9E156970B158}"/>
              </c:ext>
            </c:extLst>
          </c:dPt>
          <c:dPt>
            <c:idx val="5"/>
            <c:invertIfNegative val="0"/>
            <c:bubble3D val="0"/>
            <c:spPr>
              <a:solidFill>
                <a:srgbClr val="55C7D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716-4CF0-882D-9E156970B158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ko-KR"/>
                      <a:t>10</a:t>
                    </a:r>
                    <a:r>
                      <a:rPr lang="ko-KR" altLang="en-US"/>
                      <a:t>억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716-4CF0-882D-9E156970B158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ko-KR"/>
                      <a:t>6</a:t>
                    </a:r>
                    <a:r>
                      <a:rPr lang="ko-KR" altLang="en-US"/>
                      <a:t>억</a:t>
                    </a:r>
                    <a:r>
                      <a:rPr lang="en-US" altLang="ko-KR"/>
                      <a:t>1000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D716-4CF0-882D-9E156970B158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ko-KR"/>
                      <a:t>2</a:t>
                    </a:r>
                    <a:r>
                      <a:rPr lang="ko-KR" altLang="en-US"/>
                      <a:t>억</a:t>
                    </a:r>
                    <a:r>
                      <a:rPr lang="en-US" altLang="ko-KR"/>
                      <a:t>8000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D716-4CF0-882D-9E156970B158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ko-KR"/>
                      <a:t>2</a:t>
                    </a:r>
                    <a:r>
                      <a:rPr lang="ko-KR" altLang="en-US"/>
                      <a:t>억</a:t>
                    </a:r>
                    <a:r>
                      <a:rPr lang="en-US" altLang="ko-KR"/>
                      <a:t>6000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D716-4CF0-882D-9E156970B158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altLang="ko-KR"/>
                      <a:t>2</a:t>
                    </a:r>
                    <a:r>
                      <a:rPr lang="ko-KR" altLang="en-US"/>
                      <a:t>억</a:t>
                    </a:r>
                    <a:r>
                      <a:rPr lang="en-US" altLang="ko-KR"/>
                      <a:t>2000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D716-4CF0-882D-9E156970B1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Sheet3!$A$2:$A$8</c:f>
              <c:strCache>
                <c:ptCount val="6"/>
                <c:pt idx="0">
                  <c:v>미국</c:v>
                </c:pt>
                <c:pt idx="1">
                  <c:v>영국</c:v>
                </c:pt>
                <c:pt idx="2">
                  <c:v>중국</c:v>
                </c:pt>
                <c:pt idx="3">
                  <c:v>독일 </c:v>
                </c:pt>
                <c:pt idx="4">
                  <c:v>일본</c:v>
                </c:pt>
                <c:pt idx="5">
                  <c:v>한국</c:v>
                </c:pt>
              </c:strCache>
            </c:strRef>
          </c:cat>
          <c:val>
            <c:numRef>
              <c:f>Sheet3!$B$2:$B$8</c:f>
              <c:numCache>
                <c:formatCode>General</c:formatCode>
                <c:ptCount val="6"/>
                <c:pt idx="0">
                  <c:v>100000</c:v>
                </c:pt>
                <c:pt idx="1">
                  <c:v>61000</c:v>
                </c:pt>
                <c:pt idx="2">
                  <c:v>28000</c:v>
                </c:pt>
                <c:pt idx="3">
                  <c:v>26000</c:v>
                </c:pt>
                <c:pt idx="4">
                  <c:v>22000</c:v>
                </c:pt>
                <c:pt idx="5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716-4CF0-882D-9E156970B1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7"/>
        <c:axId val="1390964000"/>
        <c:axId val="1390961920"/>
      </c:barChart>
      <c:catAx>
        <c:axId val="1390964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390961920"/>
        <c:crosses val="autoZero"/>
        <c:auto val="1"/>
        <c:lblAlgn val="ctr"/>
        <c:lblOffset val="100"/>
        <c:noMultiLvlLbl val="0"/>
      </c:catAx>
      <c:valAx>
        <c:axId val="1390961920"/>
        <c:scaling>
          <c:orientation val="minMax"/>
          <c:max val="100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390964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[HADOOP 그래프.xlsx]소득분위!피벗 테이블2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4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c:spPr>
        <c:marker>
          <c:symbol val="none"/>
        </c:marker>
      </c:pivotFmt>
      <c:pivotFmt>
        <c:idx val="2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</c:pivotFmt>
      <c:pivotFmt>
        <c:idx val="3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4"/>
        <c:spPr>
          <a:solidFill>
            <a:schemeClr val="accent4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c:spPr>
        <c:marker>
          <c:symbol val="none"/>
        </c:marker>
      </c:pivotFmt>
      <c:pivotFmt>
        <c:idx val="5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</c:pivotFmt>
      <c:pivotFmt>
        <c:idx val="6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7"/>
        <c:spPr>
          <a:solidFill>
            <a:schemeClr val="accent4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c:spPr>
        <c:marker>
          <c:symbol val="none"/>
        </c:marker>
      </c:pivotFmt>
      <c:pivotFmt>
        <c:idx val="8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</c:pivotFmt>
      <c:pivotFmt>
        <c:idx val="9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2238464009380981"/>
          <c:y val="2.1800188210198825E-2"/>
          <c:w val="0.86223074141545353"/>
          <c:h val="0.902771160582513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소득분위!$B$1</c:f>
              <c:strCache>
                <c:ptCount val="1"/>
                <c:pt idx="0">
                  <c:v>요약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035-412E-A9A1-2E8713AE3EB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35-412E-A9A1-2E8713AE3EB8}"/>
              </c:ext>
            </c:extLst>
          </c:dPt>
          <c:cat>
            <c:strRef>
              <c:f>소득분위!$A$2:$A$4</c:f>
              <c:strCache>
                <c:ptCount val="2"/>
                <c:pt idx="0">
                  <c:v>소유</c:v>
                </c:pt>
                <c:pt idx="1">
                  <c:v>미소유</c:v>
                </c:pt>
              </c:strCache>
            </c:strRef>
          </c:cat>
          <c:val>
            <c:numRef>
              <c:f>소득분위!$B$2:$B$4</c:f>
              <c:numCache>
                <c:formatCode>General</c:formatCode>
                <c:ptCount val="2"/>
                <c:pt idx="0">
                  <c:v>64141.777777777781</c:v>
                </c:pt>
                <c:pt idx="1">
                  <c:v>40877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035-412E-A9A1-2E8713AE3E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overlap val="-27"/>
        <c:axId val="260954479"/>
        <c:axId val="260933263"/>
      </c:barChart>
      <c:catAx>
        <c:axId val="26095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260933263"/>
        <c:crosses val="autoZero"/>
        <c:auto val="1"/>
        <c:lblAlgn val="ctr"/>
        <c:lblOffset val="100"/>
        <c:noMultiLvlLbl val="0"/>
      </c:catAx>
      <c:valAx>
        <c:axId val="260933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260954479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[HADOOP 그래프.xlsx]소득분위!피벗 테이블14</c:name>
    <c:fmtId val="4"/>
  </c:pivotSource>
  <c:chart>
    <c:autoTitleDeleted val="1"/>
    <c:pivotFmts>
      <c:pivotFmt>
        <c:idx val="0"/>
        <c:spPr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c:spPr>
        <c:marker>
          <c:symbol val="none"/>
        </c:marker>
      </c:pivotFmt>
      <c:pivotFmt>
        <c:idx val="1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</c:pivotFmt>
      <c:pivotFmt>
        <c:idx val="2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3"/>
        <c:spPr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c:spPr>
        <c:marker>
          <c:symbol val="none"/>
        </c:marker>
      </c:pivotFmt>
      <c:pivotFmt>
        <c:idx val="4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</c:pivotFmt>
      <c:pivotFmt>
        <c:idx val="5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6"/>
        <c:spPr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c:spPr>
        <c:marker>
          <c:symbol val="none"/>
        </c:marker>
      </c:pivotFmt>
      <c:pivotFmt>
        <c:idx val="7"/>
        <c:spPr>
          <a:solidFill>
            <a:schemeClr val="accent6">
              <a:lumMod val="75000"/>
            </a:schemeClr>
          </a:solidFill>
          <a:ln>
            <a:noFill/>
          </a:ln>
          <a:effectLst/>
        </c:spPr>
      </c:pivotFmt>
      <c:pivotFmt>
        <c:idx val="8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소득분위!$I$1</c:f>
              <c:strCache>
                <c:ptCount val="1"/>
                <c:pt idx="0">
                  <c:v>요약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A2C-46C0-BEA7-5DEB3CF13EA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A2C-46C0-BEA7-5DEB3CF13EA4}"/>
              </c:ext>
            </c:extLst>
          </c:dPt>
          <c:cat>
            <c:strRef>
              <c:f>소득분위!$H$2:$H$4</c:f>
              <c:strCache>
                <c:ptCount val="2"/>
                <c:pt idx="0">
                  <c:v>맞벌이</c:v>
                </c:pt>
                <c:pt idx="1">
                  <c:v>외벌이</c:v>
                </c:pt>
              </c:strCache>
            </c:strRef>
          </c:cat>
          <c:val>
            <c:numRef>
              <c:f>소득분위!$I$2:$I$4</c:f>
              <c:numCache>
                <c:formatCode>General</c:formatCode>
                <c:ptCount val="2"/>
                <c:pt idx="0">
                  <c:v>3257111</c:v>
                </c:pt>
                <c:pt idx="1">
                  <c:v>3237719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2C-46C0-BEA7-5DEB3CF13E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overlap val="-27"/>
        <c:axId val="257097151"/>
        <c:axId val="257105055"/>
      </c:barChart>
      <c:catAx>
        <c:axId val="257097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257105055"/>
        <c:crosses val="autoZero"/>
        <c:auto val="1"/>
        <c:lblAlgn val="ctr"/>
        <c:lblOffset val="100"/>
        <c:noMultiLvlLbl val="0"/>
      </c:catAx>
      <c:valAx>
        <c:axId val="257105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257097151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[HADOOP 그래프.xlsx]소득분위!피벗 테이블6</c:name>
    <c:fmtId val="4"/>
  </c:pivotSource>
  <c:chart>
    <c:autoTitleDeleted val="1"/>
    <c:pivotFmts>
      <c:pivotFmt>
        <c:idx val="0"/>
        <c:spPr>
          <a:solidFill>
            <a:schemeClr val="accent1"/>
          </a:solidFill>
          <a:ln w="34925" cap="rnd">
            <a:solidFill>
              <a:srgbClr val="61953D"/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accent6">
                  <a:lumMod val="50000"/>
                </a:schemeClr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34925" cap="rnd">
            <a:solidFill>
              <a:srgbClr val="61953D"/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accent6">
                  <a:lumMod val="50000"/>
                </a:schemeClr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34925" cap="rnd">
            <a:solidFill>
              <a:srgbClr val="61953D"/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accent6">
                  <a:lumMod val="50000"/>
                </a:schemeClr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34925" cap="rnd">
            <a:solidFill>
              <a:srgbClr val="61953D"/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accent6">
                  <a:lumMod val="50000"/>
                </a:schemeClr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34925" cap="rnd">
            <a:solidFill>
              <a:srgbClr val="61953D"/>
            </a:solidFill>
            <a:round/>
          </a:ln>
          <a:effectLst/>
        </c:spPr>
        <c:marker>
          <c:symbol val="circle"/>
          <c:size val="9"/>
          <c:spPr>
            <a:solidFill>
              <a:schemeClr val="bg1"/>
            </a:solidFill>
            <a:ln w="15875">
              <a:solidFill>
                <a:schemeClr val="accent6">
                  <a:lumMod val="50000"/>
                </a:schemeClr>
              </a:solidFill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소득분위!$P$1</c:f>
              <c:strCache>
                <c:ptCount val="1"/>
                <c:pt idx="0">
                  <c:v>요약</c:v>
                </c:pt>
              </c:strCache>
            </c:strRef>
          </c:tx>
          <c:spPr>
            <a:ln w="5715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57150">
                <a:solidFill>
                  <a:schemeClr val="accent6">
                    <a:lumMod val="50000"/>
                  </a:schemeClr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0.18974358974358974"/>
                  <c:y val="-4.17854280529054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E7C8-4F4E-B7AA-283F937E9695}"/>
                </c:ext>
              </c:extLst>
            </c:dLbl>
            <c:dLbl>
              <c:idx val="3"/>
              <c:layout>
                <c:manualLayout>
                  <c:x val="-0.10512820512820517"/>
                  <c:y val="-5.16172934771186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E7C8-4F4E-B7AA-283F937E9695}"/>
                </c:ext>
              </c:extLst>
            </c:dLbl>
            <c:dLbl>
              <c:idx val="4"/>
              <c:layout>
                <c:manualLayout>
                  <c:x val="-9.2307692307692313E-2"/>
                  <c:y val="4.91593271210652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E7C8-4F4E-B7AA-283F937E9695}"/>
                </c:ext>
              </c:extLst>
            </c:dLbl>
            <c:dLbl>
              <c:idx val="5"/>
              <c:layout>
                <c:manualLayout>
                  <c:x val="-1.7073737998208979E-2"/>
                  <c:y val="2.64786903903140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E7C8-4F4E-B7AA-283F937E9695}"/>
                </c:ext>
              </c:extLst>
            </c:dLbl>
            <c:dLbl>
              <c:idx val="6"/>
              <c:layout>
                <c:manualLayout>
                  <c:x val="0"/>
                  <c:y val="4.07606965150043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1DC9-4C86-886A-27F3DF57D645}"/>
                </c:ext>
              </c:extLst>
            </c:dLbl>
            <c:dLbl>
              <c:idx val="7"/>
              <c:layout>
                <c:manualLayout>
                  <c:x val="-8.0612242350283581E-2"/>
                  <c:y val="-2.9588704292459744E-2"/>
                </c:manualLayout>
              </c:layout>
              <c:numFmt formatCode="#,##0_);[Red]\(#,##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E7C8-4F4E-B7AA-283F937E9695}"/>
                </c:ext>
              </c:extLst>
            </c:dLbl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DataLabelsRange val="1"/>
                <c15:showLeaderLines val="0"/>
              </c:ext>
            </c:extLst>
          </c:dLbls>
          <c:cat>
            <c:strRef>
              <c:f>소득분위!$O$2:$O$10</c:f>
              <c:strCache>
                <c:ptCount val="8"/>
                <c:pt idx="0">
                  <c:v>무학</c:v>
                </c:pt>
                <c:pt idx="1">
                  <c:v>초등학교</c:v>
                </c:pt>
                <c:pt idx="2">
                  <c:v>중학교</c:v>
                </c:pt>
                <c:pt idx="3">
                  <c:v>고등학교</c:v>
                </c:pt>
                <c:pt idx="4">
                  <c:v>대학교(3년)</c:v>
                </c:pt>
                <c:pt idx="5">
                  <c:v>대학교(4년)</c:v>
                </c:pt>
                <c:pt idx="6">
                  <c:v>대학원(석사)</c:v>
                </c:pt>
                <c:pt idx="7">
                  <c:v>대학원(박사)</c:v>
                </c:pt>
              </c:strCache>
            </c:strRef>
          </c:cat>
          <c:val>
            <c:numRef>
              <c:f>소득분위!$P$2:$P$10</c:f>
              <c:numCache>
                <c:formatCode>General</c:formatCode>
                <c:ptCount val="8"/>
                <c:pt idx="0">
                  <c:v>134687</c:v>
                </c:pt>
                <c:pt idx="1">
                  <c:v>196442</c:v>
                </c:pt>
                <c:pt idx="2">
                  <c:v>231886</c:v>
                </c:pt>
                <c:pt idx="3">
                  <c:v>248723</c:v>
                </c:pt>
                <c:pt idx="4">
                  <c:v>229866</c:v>
                </c:pt>
                <c:pt idx="5">
                  <c:v>246492</c:v>
                </c:pt>
                <c:pt idx="6">
                  <c:v>273825</c:v>
                </c:pt>
                <c:pt idx="7">
                  <c:v>318765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98-4FC1-BF58-ADF7328735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6839392"/>
        <c:axId val="1286841056"/>
      </c:lineChart>
      <c:catAx>
        <c:axId val="1286839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286841056"/>
        <c:crosses val="autoZero"/>
        <c:auto val="1"/>
        <c:lblAlgn val="ctr"/>
        <c:lblOffset val="100"/>
        <c:noMultiLvlLbl val="0"/>
      </c:catAx>
      <c:valAx>
        <c:axId val="1286841056"/>
        <c:scaling>
          <c:orientation val="minMax"/>
          <c:max val="350000"/>
          <c:min val="1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286839392"/>
        <c:crosses val="autoZero"/>
        <c:crossBetween val="between"/>
      </c:valAx>
      <c:spPr>
        <a:solidFill>
          <a:schemeClr val="bg1"/>
        </a:solidFill>
        <a:ln w="41275">
          <a:solidFill>
            <a:srgbClr val="F6F2E5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CA8A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F10-4014-BBA1-5FFCF15B2053}"/>
              </c:ext>
            </c:extLst>
          </c:dPt>
          <c:dPt>
            <c:idx val="1"/>
            <c:invertIfNegative val="0"/>
            <c:bubble3D val="0"/>
            <c:spPr>
              <a:solidFill>
                <a:srgbClr val="FCA8A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F10-4014-BBA1-5FFCF15B2053}"/>
              </c:ext>
            </c:extLst>
          </c:dPt>
          <c:dPt>
            <c:idx val="2"/>
            <c:invertIfNegative val="0"/>
            <c:bubble3D val="0"/>
            <c:spPr>
              <a:solidFill>
                <a:srgbClr val="FCA8A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F10-4014-BBA1-5FFCF15B2053}"/>
              </c:ext>
            </c:extLst>
          </c:dPt>
          <c:dPt>
            <c:idx val="3"/>
            <c:invertIfNegative val="0"/>
            <c:bubble3D val="0"/>
            <c:spPr>
              <a:solidFill>
                <a:srgbClr val="FCA8A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F10-4014-BBA1-5FFCF15B2053}"/>
              </c:ext>
            </c:extLst>
          </c:dPt>
          <c:dPt>
            <c:idx val="4"/>
            <c:invertIfNegative val="0"/>
            <c:bubble3D val="0"/>
            <c:spPr>
              <a:solidFill>
                <a:srgbClr val="FCA8A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F10-4014-BBA1-5FFCF15B205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F10-4014-BBA1-5FFCF15B20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소고기!$B$2:$F$2</c:f>
              <c:strCache>
                <c:ptCount val="5"/>
                <c:pt idx="0">
                  <c:v>갈비</c:v>
                </c:pt>
                <c:pt idx="1">
                  <c:v>등심</c:v>
                </c:pt>
                <c:pt idx="2">
                  <c:v>양지</c:v>
                </c:pt>
                <c:pt idx="3">
                  <c:v>안심</c:v>
                </c:pt>
                <c:pt idx="4">
                  <c:v>설도</c:v>
                </c:pt>
              </c:strCache>
            </c:strRef>
          </c:cat>
          <c:val>
            <c:numRef>
              <c:f>소고기!$B$7:$F$7</c:f>
              <c:numCache>
                <c:formatCode>_(* #,##0_);_(* \(#,##0\);_(* "-"_);_(@_)</c:formatCode>
                <c:ptCount val="5"/>
                <c:pt idx="0">
                  <c:v>65100</c:v>
                </c:pt>
                <c:pt idx="1">
                  <c:v>98395</c:v>
                </c:pt>
                <c:pt idx="2">
                  <c:v>60837.5</c:v>
                </c:pt>
                <c:pt idx="3">
                  <c:v>129607.5</c:v>
                </c:pt>
                <c:pt idx="4">
                  <c:v>47560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F10-4014-BBA1-5FFCF15B20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7"/>
        <c:axId val="1796495343"/>
        <c:axId val="1796492431"/>
      </c:barChart>
      <c:catAx>
        <c:axId val="17964953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796492431"/>
        <c:crosses val="autoZero"/>
        <c:auto val="1"/>
        <c:lblAlgn val="ctr"/>
        <c:lblOffset val="100"/>
        <c:noMultiLvlLbl val="0"/>
      </c:catAx>
      <c:valAx>
        <c:axId val="1796492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defRPr>
            </a:pPr>
            <a:endParaRPr lang="ko-KR"/>
          </a:p>
        </c:txPr>
        <c:crossAx val="1796495343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400">
          <a:latin typeface="여기어때 잘난체 OTF" panose="020B0600000101010101" pitchFamily="34" charset="-127"/>
          <a:ea typeface="여기어때 잘난체 OTF" panose="020B0600000101010101" pitchFamily="34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0.87954</cdr:x>
      <cdr:y>0.14001</cdr:y>
    </cdr:from>
    <cdr:to>
      <cdr:x>0.979</cdr:x>
      <cdr:y>0.22062</cdr:y>
    </cdr:to>
    <cdr:sp macro="" textlink="">
      <cdr:nvSpPr>
        <cdr:cNvPr id="2" name="TextBox 3">
          <a:extLst xmlns:a="http://schemas.openxmlformats.org/drawingml/2006/main">
            <a:ext uri="{FF2B5EF4-FFF2-40B4-BE49-F238E27FC236}">
              <a16:creationId xmlns:a16="http://schemas.microsoft.com/office/drawing/2014/main" id="{00000000-0008-0000-0100-000004000000}"/>
            </a:ext>
          </a:extLst>
        </cdr:cNvPr>
        <cdr:cNvSpPr txBox="1"/>
      </cdr:nvSpPr>
      <cdr:spPr>
        <a:xfrm xmlns:a="http://schemas.openxmlformats.org/drawingml/2006/main">
          <a:off x="7179661" y="662742"/>
          <a:ext cx="811869" cy="381567"/>
        </a:xfrm>
        <a:prstGeom xmlns:a="http://schemas.openxmlformats.org/drawingml/2006/main" prst="rect">
          <a:avLst/>
        </a:prstGeom>
        <a:solidFill xmlns:a="http://schemas.openxmlformats.org/drawingml/2006/main">
          <a:schemeClr val="tx2">
            <a:lumMod val="75000"/>
          </a:schemeClr>
        </a:solidFill>
        <a:ln xmlns:a="http://schemas.openxmlformats.org/drawingml/2006/main" w="9525" cmpd="sng">
          <a:solidFill>
            <a:schemeClr val="lt1">
              <a:shade val="50000"/>
            </a:schemeClr>
          </a:solidFill>
        </a:ln>
        <a:effectLst xmlns:a="http://schemas.openxmlformats.org/drawingml/2006/main">
          <a:softEdge rad="25400"/>
        </a:effectLst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18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rPr>
            <a:t>GDP</a:t>
          </a:r>
          <a:endParaRPr lang="ko-KR" altLang="en-US" sz="1800" dirty="0">
            <a:solidFill>
              <a:schemeClr val="bg1"/>
            </a:solidFill>
            <a:latin typeface="여기어때 잘난체 OTF" panose="020B0600000101010101" pitchFamily="34" charset="-127"/>
            <a:ea typeface="여기어때 잘난체 OTF" panose="020B0600000101010101" pitchFamily="34" charset="-127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0.07407</cdr:x>
      <cdr:y>0.29036</cdr:y>
    </cdr:from>
    <cdr:to>
      <cdr:x>0.41351</cdr:x>
      <cdr:y>0.36915</cdr:y>
    </cdr:to>
    <cdr:sp macro="" textlink="">
      <cdr:nvSpPr>
        <cdr:cNvPr id="2" name="TextBox 2">
          <a:extLst xmlns:a="http://schemas.openxmlformats.org/drawingml/2006/main">
            <a:ext uri="{FF2B5EF4-FFF2-40B4-BE49-F238E27FC236}">
              <a16:creationId xmlns:a16="http://schemas.microsoft.com/office/drawing/2014/main" id="{00000000-0008-0000-0200-000003000000}"/>
            </a:ext>
          </a:extLst>
        </cdr:cNvPr>
        <cdr:cNvSpPr txBox="1"/>
      </cdr:nvSpPr>
      <cdr:spPr>
        <a:xfrm xmlns:a="http://schemas.openxmlformats.org/drawingml/2006/main">
          <a:off x="624556" y="1523905"/>
          <a:ext cx="2862167" cy="413509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50000"/>
          </a:schemeClr>
        </a:solidFill>
        <a:ln xmlns:a="http://schemas.openxmlformats.org/drawingml/2006/main" w="9525" cmpd="sng">
          <a:solidFill>
            <a:schemeClr val="lt1">
              <a:shade val="50000"/>
            </a:schemeClr>
          </a:solidFill>
        </a:ln>
        <a:effectLst xmlns:a="http://schemas.openxmlformats.org/drawingml/2006/main">
          <a:softEdge rad="25400"/>
        </a:effectLst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dk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20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rPr>
            <a:t>1</a:t>
          </a:r>
          <a:r>
            <a:rPr lang="ko-KR" altLang="en-US" sz="20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rPr>
            <a:t>인당 국민총소득</a:t>
          </a:r>
          <a:r>
            <a:rPr lang="en-US" altLang="ko-KR" sz="20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rPr>
            <a:t>(GNI)</a:t>
          </a:r>
          <a:endParaRPr lang="ko-KR" altLang="en-US" sz="2000" dirty="0">
            <a:solidFill>
              <a:schemeClr val="bg1"/>
            </a:solidFill>
            <a:latin typeface="여기어때 잘난체 OTF" panose="020B0600000101010101" pitchFamily="34" charset="-127"/>
            <a:ea typeface="여기어때 잘난체 OTF" panose="020B0600000101010101" pitchFamily="34" charset="-127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0.56229</cdr:x>
      <cdr:y>0.49951</cdr:y>
    </cdr:from>
    <cdr:to>
      <cdr:x>0.99225</cdr:x>
      <cdr:y>0.60376</cdr:y>
    </cdr:to>
    <cdr:sp macro="" textlink="">
      <cdr:nvSpPr>
        <cdr:cNvPr id="2" name="제목 3"/>
        <cdr:cNvSpPr>
          <a:spLocks xmlns:a="http://schemas.openxmlformats.org/drawingml/2006/main" noGrp="1"/>
        </cdr:cNvSpPr>
      </cdr:nvSpPr>
      <cdr:spPr>
        <a:xfrm xmlns:a="http://schemas.openxmlformats.org/drawingml/2006/main">
          <a:off x="2884887" y="2643270"/>
          <a:ext cx="2205998" cy="5516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 anchor="ctr">
          <a:normAutofit/>
        </a:bodyPr>
        <a:lstStyle xmlns:a="http://schemas.openxmlformats.org/drawingml/2006/main">
          <a:lvl1pPr algn="ctr" defTabSz="914400" rtl="0" eaLnBrk="1" latinLnBrk="0" hangingPunct="1">
            <a:spcBef>
              <a:spcPct val="0"/>
            </a:spcBef>
            <a:buNone/>
            <a:defRPr sz="4400" kern="1200">
              <a:solidFill>
                <a:schemeClr val="tx1"/>
              </a:solidFill>
              <a:latin typeface="+mj-lt"/>
              <a:ea typeface="+mj-ea"/>
              <a:cs typeface="+mj-cs"/>
            </a:defRPr>
          </a:lvl1pPr>
        </a:lstStyle>
        <a:p xmlns:a="http://schemas.openxmlformats.org/drawingml/2006/main">
          <a:r>
            <a:rPr lang="en-US" altLang="ko-KR" sz="1800" dirty="0">
              <a:latin typeface="여기어때 잘난체 OTF" panose="020B0600000101010101" pitchFamily="34" charset="-127"/>
              <a:ea typeface="여기어때 잘난체 OTF" panose="020B0600000101010101" pitchFamily="34" charset="-127"/>
            </a:rPr>
            <a:t>3,237,719</a:t>
          </a:r>
          <a:endParaRPr lang="ko-KR" altLang="en-US" sz="1800" dirty="0">
            <a:latin typeface="여기어때 잘난체 OTF" panose="020B0600000101010101" pitchFamily="34" charset="-127"/>
            <a:ea typeface="여기어때 잘난체 OTF" panose="020B0600000101010101" pitchFamily="34" charset="-127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0.27452</cdr:x>
      <cdr:y>0.6318</cdr:y>
    </cdr:from>
    <cdr:to>
      <cdr:x>0.32528</cdr:x>
      <cdr:y>0.70042</cdr:y>
    </cdr:to>
    <cdr:sp macro="" textlink="">
      <cdr:nvSpPr>
        <cdr:cNvPr id="3" name="화살표: 아래쪽 2">
          <a:extLst xmlns:a="http://schemas.openxmlformats.org/drawingml/2006/main">
            <a:ext uri="{FF2B5EF4-FFF2-40B4-BE49-F238E27FC236}">
              <a16:creationId xmlns:a16="http://schemas.microsoft.com/office/drawing/2014/main" id="{251EAA0F-CF39-435C-8CE0-2826536EC1B4}"/>
            </a:ext>
          </a:extLst>
        </cdr:cNvPr>
        <cdr:cNvSpPr/>
      </cdr:nvSpPr>
      <cdr:spPr>
        <a:xfrm xmlns:a="http://schemas.openxmlformats.org/drawingml/2006/main" rot="12370469">
          <a:off x="1359713" y="3264453"/>
          <a:ext cx="251377" cy="354553"/>
        </a:xfrm>
        <a:prstGeom xmlns:a="http://schemas.openxmlformats.org/drawingml/2006/main" prst="downArrow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>
            <a:ln>
              <a:solidFill>
                <a:schemeClr val="tx1">
                  <a:lumMod val="50000"/>
                  <a:lumOff val="50000"/>
                </a:schemeClr>
              </a:solidFill>
            </a:ln>
          </a:endParaRPr>
        </a:p>
      </cdr:txBody>
    </cdr:sp>
  </cdr:relSizeAnchor>
  <cdr:relSizeAnchor xmlns:cdr="http://schemas.openxmlformats.org/drawingml/2006/chartDrawing">
    <cdr:from>
      <cdr:x>0.71175</cdr:x>
      <cdr:y>0.21083</cdr:y>
    </cdr:from>
    <cdr:to>
      <cdr:x>0.7625</cdr:x>
      <cdr:y>0.27945</cdr:y>
    </cdr:to>
    <cdr:sp macro="" textlink="">
      <cdr:nvSpPr>
        <cdr:cNvPr id="2" name="화살표: 아래쪽 1">
          <a:extLst xmlns:a="http://schemas.openxmlformats.org/drawingml/2006/main">
            <a:ext uri="{FF2B5EF4-FFF2-40B4-BE49-F238E27FC236}">
              <a16:creationId xmlns:a16="http://schemas.microsoft.com/office/drawing/2014/main" id="{5E132CC2-03BF-6C87-16A7-788A1ADB7127}"/>
            </a:ext>
          </a:extLst>
        </cdr:cNvPr>
        <cdr:cNvSpPr/>
      </cdr:nvSpPr>
      <cdr:spPr>
        <a:xfrm xmlns:a="http://schemas.openxmlformats.org/drawingml/2006/main" rot="13040126">
          <a:off x="3525283" y="1089337"/>
          <a:ext cx="251377" cy="354553"/>
        </a:xfrm>
        <a:prstGeom xmlns:a="http://schemas.openxmlformats.org/drawingml/2006/main" prst="downArrow">
          <a:avLst/>
        </a:prstGeom>
        <a:solidFill xmlns:a="http://schemas.openxmlformats.org/drawingml/2006/main">
          <a:srgbClr val="FF0000"/>
        </a:solidFill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ko-KR" altLang="en-US">
            <a:ln>
              <a:solidFill>
                <a:schemeClr val="tx1">
                  <a:lumMod val="50000"/>
                  <a:lumOff val="50000"/>
                </a:schemeClr>
              </a:solidFill>
            </a:ln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C7D10-6BE8-4DDD-AC92-F14ADAB74557}" type="datetimeFigureOut">
              <a:rPr lang="ko-KR" altLang="en-US" smtClean="0"/>
              <a:t>2023-04-07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0FA0E-410B-4DED-A8F6-92B008AE92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744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FA0E-410B-4DED-A8F6-92B008AE929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504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FA0E-410B-4DED-A8F6-92B008AE929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670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FA0E-410B-4DED-A8F6-92B008AE929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43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FA0E-410B-4DED-A8F6-92B008AE929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884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2ACCA-B816-473B-AF1F-420C3AD91D9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327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0FA0E-410B-4DED-A8F6-92B008AE92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832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0FA0E-410B-4DED-A8F6-92B008AE92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312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0FA0E-410B-4DED-A8F6-92B008AE929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777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0FA0E-410B-4DED-A8F6-92B008AE92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501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0FA0E-410B-4DED-A8F6-92B008AE929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95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chart" Target="../charts/char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chart" Target="../charts/chart25.xml"/><Relationship Id="rId4" Type="http://schemas.openxmlformats.org/officeDocument/2006/relationships/chart" Target="../charts/char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hyperlink" Target="https://www.agrinet.co.kr/news/articleView.html?idxno=316027" TargetMode="External"/><Relationship Id="rId3" Type="http://schemas.openxmlformats.org/officeDocument/2006/relationships/image" Target="../media/image65.png"/><Relationship Id="rId7" Type="http://schemas.openxmlformats.org/officeDocument/2006/relationships/image" Target="../media/image66.png"/><Relationship Id="rId12" Type="http://schemas.openxmlformats.org/officeDocument/2006/relationships/image" Target="../media/image6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nnews.com/news/201410221507194503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donga.com/news/Economy/article/all/20220801/114747789/1" TargetMode="External"/><Relationship Id="rId10" Type="http://schemas.openxmlformats.org/officeDocument/2006/relationships/image" Target="../media/image70.svg"/><Relationship Id="rId4" Type="http://schemas.openxmlformats.org/officeDocument/2006/relationships/hyperlink" Target="https://www.happycampus.com/report-doc/4492996/" TargetMode="External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3464"/>
            <a:ext cx="18288000" cy="1028700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solidFill>
              <a:schemeClr val="tx1">
                <a:alpha val="32000"/>
              </a:schemeClr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68F23E-14E9-4E76-9485-352E7D8E3385}"/>
              </a:ext>
            </a:extLst>
          </p:cNvPr>
          <p:cNvGrpSpPr/>
          <p:nvPr/>
        </p:nvGrpSpPr>
        <p:grpSpPr>
          <a:xfrm>
            <a:off x="3011608" y="1790700"/>
            <a:ext cx="12264783" cy="4244752"/>
            <a:chOff x="3011608" y="749113"/>
            <a:chExt cx="12264783" cy="4244752"/>
          </a:xfrm>
        </p:grpSpPr>
        <p:sp>
          <p:nvSpPr>
            <p:cNvPr id="2" name="TextBox 2"/>
            <p:cNvSpPr txBox="1"/>
            <p:nvPr/>
          </p:nvSpPr>
          <p:spPr>
            <a:xfrm>
              <a:off x="3011608" y="1326194"/>
              <a:ext cx="12264783" cy="3667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300"/>
                </a:lnSpc>
              </a:pPr>
              <a:r>
                <a:rPr lang="ko-KR" altLang="en-US" sz="8000" spc="-260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육류 소비구조의 </a:t>
              </a:r>
              <a:endParaRPr lang="en-US" altLang="ko-KR" sz="8000" spc="-260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>
                <a:lnSpc>
                  <a:spcPts val="14300"/>
                </a:lnSpc>
              </a:pPr>
              <a:r>
                <a:rPr lang="ko-KR" altLang="en-US" sz="8000" spc="-260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분석 및 시장 예측</a:t>
              </a:r>
              <a:endParaRPr lang="en-US" sz="8000" spc="-260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7233496" y="749113"/>
              <a:ext cx="3821006" cy="4919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altLang="ko-KR" sz="3200" spc="64" dirty="0">
                  <a:solidFill>
                    <a:srgbClr val="FFFFFF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HADOOP </a:t>
              </a:r>
              <a:r>
                <a:rPr lang="ko-KR" altLang="en-US" sz="3200" spc="64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을 이용한</a:t>
              </a:r>
              <a:endParaRPr lang="en-US" sz="3200" spc="64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7" name="TextBox 3"/>
          <p:cNvSpPr txBox="1"/>
          <p:nvPr/>
        </p:nvSpPr>
        <p:spPr>
          <a:xfrm>
            <a:off x="609600" y="9334499"/>
            <a:ext cx="8534400" cy="469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ko-KR" altLang="en-US" sz="2000" spc="64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연세 </a:t>
            </a:r>
            <a:r>
              <a:rPr lang="en-US" altLang="ko-KR" sz="2000" spc="64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IT</a:t>
            </a:r>
            <a:r>
              <a:rPr lang="ko-KR" altLang="en-US" sz="2000" spc="64" dirty="0" err="1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미래교육원</a:t>
            </a:r>
            <a:r>
              <a:rPr lang="ko-KR" altLang="en-US" sz="2000" spc="64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</a:t>
            </a:r>
            <a:r>
              <a:rPr lang="ko-KR" altLang="en-US" sz="2000" spc="64" dirty="0" err="1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성열민</a:t>
            </a:r>
            <a:r>
              <a:rPr lang="ko-KR" altLang="en-US" sz="2000" spc="64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000" spc="64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2000" spc="64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김동욱 </a:t>
            </a:r>
            <a:r>
              <a:rPr lang="en-US" altLang="ko-KR" sz="2000" spc="64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| </a:t>
            </a:r>
            <a:r>
              <a:rPr lang="ko-KR" altLang="en-US" sz="2000" spc="64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이한영</a:t>
            </a:r>
            <a:endParaRPr lang="en-US" altLang="ko-KR" sz="2000" spc="64" dirty="0">
              <a:solidFill>
                <a:srgbClr val="F6F2E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5" name="TextBox 3"/>
          <p:cNvSpPr txBox="1"/>
          <p:nvPr/>
        </p:nvSpPr>
        <p:spPr>
          <a:xfrm>
            <a:off x="16535400" y="9334499"/>
            <a:ext cx="100086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altLang="ko-KR" sz="3200" spc="64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3</a:t>
            </a:r>
            <a:r>
              <a:rPr lang="ko-KR" altLang="en-US" sz="3200" spc="64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조</a:t>
            </a:r>
            <a:endParaRPr lang="en-US" altLang="ko-KR" sz="3200" spc="64" dirty="0">
              <a:solidFill>
                <a:srgbClr val="F6F2E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8272205" y="5221996"/>
            <a:ext cx="3638808" cy="3655304"/>
            <a:chOff x="6086475" y="2798969"/>
            <a:chExt cx="2306458" cy="2461780"/>
          </a:xfrm>
          <a:solidFill>
            <a:schemeClr val="bg1"/>
          </a:solidFill>
        </p:grpSpPr>
        <p:sp>
          <p:nvSpPr>
            <p:cNvPr id="13" name="직사각형 12"/>
            <p:cNvSpPr/>
            <p:nvPr/>
          </p:nvSpPr>
          <p:spPr>
            <a:xfrm>
              <a:off x="6086475" y="2798969"/>
              <a:ext cx="2306454" cy="246178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6096000" y="2806596"/>
              <a:ext cx="2296933" cy="2444628"/>
              <a:chOff x="8236424" y="1524945"/>
              <a:chExt cx="2296933" cy="2444628"/>
            </a:xfrm>
            <a:grpFill/>
          </p:grpSpPr>
          <p:grpSp>
            <p:nvGrpSpPr>
              <p:cNvPr id="14" name="그룹 13"/>
              <p:cNvGrpSpPr/>
              <p:nvPr/>
            </p:nvGrpSpPr>
            <p:grpSpPr>
              <a:xfrm>
                <a:off x="8236424" y="1524945"/>
                <a:ext cx="2296929" cy="712646"/>
                <a:chOff x="426372" y="1266761"/>
                <a:chExt cx="2296929" cy="712646"/>
              </a:xfrm>
              <a:grpFill/>
            </p:grpSpPr>
            <p:grpSp>
              <p:nvGrpSpPr>
                <p:cNvPr id="16" name="그룹 15"/>
                <p:cNvGrpSpPr/>
                <p:nvPr/>
              </p:nvGrpSpPr>
              <p:grpSpPr>
                <a:xfrm>
                  <a:off x="426372" y="1266761"/>
                  <a:ext cx="1563793" cy="551281"/>
                  <a:chOff x="426372" y="1266761"/>
                  <a:chExt cx="1563793" cy="551281"/>
                </a:xfrm>
                <a:grpFill/>
              </p:grpSpPr>
              <p:pic>
                <p:nvPicPr>
                  <p:cNvPr id="18" name="그림 17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22" t="21107" r="82509" b="74393"/>
                  <a:stretch/>
                </p:blipFill>
                <p:spPr>
                  <a:xfrm>
                    <a:off x="426372" y="1632031"/>
                    <a:ext cx="391208" cy="186011"/>
                  </a:xfrm>
                  <a:prstGeom prst="rect">
                    <a:avLst/>
                  </a:prstGeom>
                  <a:grpFill/>
                  <a:ln w="28575">
                    <a:solidFill>
                      <a:schemeClr val="tx1"/>
                    </a:solidFill>
                  </a:ln>
                </p:spPr>
              </p:pic>
              <p:pic>
                <p:nvPicPr>
                  <p:cNvPr id="20" name="그림 19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614" r="31724" b="91349"/>
                  <a:stretch/>
                </p:blipFill>
                <p:spPr>
                  <a:xfrm>
                    <a:off x="430306" y="1266761"/>
                    <a:ext cx="1559859" cy="357643"/>
                  </a:xfrm>
                  <a:prstGeom prst="rect">
                    <a:avLst/>
                  </a:prstGeom>
                  <a:grpFill/>
                  <a:ln w="28575">
                    <a:noFill/>
                  </a:ln>
                </p:spPr>
              </p:pic>
            </p:grpSp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004" t="33066" b="62511"/>
                <a:stretch/>
              </p:blipFill>
              <p:spPr>
                <a:xfrm>
                  <a:off x="441062" y="1796527"/>
                  <a:ext cx="2282239" cy="182880"/>
                </a:xfrm>
                <a:prstGeom prst="rect">
                  <a:avLst/>
                </a:prstGeom>
                <a:grpFill/>
                <a:ln w="28575">
                  <a:noFill/>
                </a:ln>
              </p:spPr>
            </p:pic>
          </p:grpSp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2"/>
              <a:srcRect l="1003" t="36968" b="21140"/>
              <a:stretch/>
            </p:blipFill>
            <p:spPr>
              <a:xfrm>
                <a:off x="8251115" y="2237592"/>
                <a:ext cx="2282242" cy="173198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</p:pic>
        </p:grpSp>
      </p:grpSp>
      <p:pic>
        <p:nvPicPr>
          <p:cNvPr id="30" name="그림 29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72" y="2609187"/>
            <a:ext cx="4038600" cy="62777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67163"/>
            <a:ext cx="9553404" cy="72353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HIVE – TABLE </a:t>
            </a: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구성 </a:t>
            </a: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Data Load</a:t>
            </a: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</a:p>
        </p:txBody>
      </p:sp>
      <p:sp>
        <p:nvSpPr>
          <p:cNvPr id="26" name="오른쪽 화살표 25"/>
          <p:cNvSpPr/>
          <p:nvPr/>
        </p:nvSpPr>
        <p:spPr>
          <a:xfrm>
            <a:off x="6537180" y="5005066"/>
            <a:ext cx="977592" cy="933350"/>
          </a:xfrm>
          <a:prstGeom prst="rightArrow">
            <a:avLst/>
          </a:prstGeom>
          <a:solidFill>
            <a:srgbClr val="F89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/>
          <p:cNvSpPr txBox="1"/>
          <p:nvPr/>
        </p:nvSpPr>
        <p:spPr>
          <a:xfrm>
            <a:off x="8260482" y="1937242"/>
            <a:ext cx="61105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2700" dirty="0" err="1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년도별</a:t>
            </a:r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Data Load  (2014 ~ 2022)</a:t>
            </a:r>
            <a:endParaRPr lang="ko-KR" altLang="en-US" sz="27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24000" y="1943100"/>
            <a:ext cx="26497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TABLE </a:t>
            </a:r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구성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1170"/>
          <a:stretch/>
        </p:blipFill>
        <p:spPr>
          <a:xfrm>
            <a:off x="8272205" y="2566990"/>
            <a:ext cx="8659434" cy="249613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9015154" y="2552700"/>
            <a:ext cx="4243646" cy="858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3B352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272205" y="6286499"/>
            <a:ext cx="1481396" cy="2600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직사각형 23"/>
          <p:cNvSpPr/>
          <p:nvPr/>
        </p:nvSpPr>
        <p:spPr>
          <a:xfrm>
            <a:off x="8273232" y="5774189"/>
            <a:ext cx="617193" cy="255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직사각형 30"/>
          <p:cNvSpPr/>
          <p:nvPr/>
        </p:nvSpPr>
        <p:spPr>
          <a:xfrm>
            <a:off x="3628572" y="2594898"/>
            <a:ext cx="609600" cy="3388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3B352E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977B149-0ECF-43A8-A0F1-1B728C8C3D9F}"/>
              </a:ext>
            </a:extLst>
          </p:cNvPr>
          <p:cNvCxnSpPr>
            <a:cxnSpLocks/>
          </p:cNvCxnSpPr>
          <p:nvPr/>
        </p:nvCxnSpPr>
        <p:spPr>
          <a:xfrm>
            <a:off x="11887200" y="5711495"/>
            <a:ext cx="0" cy="4097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BA4F2DC-4943-BAAD-0EEE-DF7A623C81FB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92817C9-1233-1772-38D5-836AE1DC93F5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A9159D4-01E8-0581-16A5-A0973C0931CE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24F048C-F1DB-D39C-4EDF-73E9347AAC4C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A842E78-10B5-40ED-0C2E-FD50A5C982F7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E9BD9D7-0A0A-F8B5-2E66-57FD0368918B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11721F0-40CA-D40F-FAB2-FCBC5DC1DDE5}"/>
                </a:ext>
              </a:extLst>
            </p:cNvPr>
            <p:cNvSpPr/>
            <p:nvPr/>
          </p:nvSpPr>
          <p:spPr>
            <a:xfrm>
              <a:off x="3606375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7397A22-61F0-520D-3707-E578F1F833A3}"/>
              </a:ext>
            </a:extLst>
          </p:cNvPr>
          <p:cNvGrpSpPr/>
          <p:nvPr/>
        </p:nvGrpSpPr>
        <p:grpSpPr>
          <a:xfrm>
            <a:off x="12355286" y="5221996"/>
            <a:ext cx="4220098" cy="1005024"/>
            <a:chOff x="952834" y="8243321"/>
            <a:chExt cx="7239000" cy="1295400"/>
          </a:xfrm>
        </p:grpSpPr>
        <p:sp>
          <p:nvSpPr>
            <p:cNvPr id="5" name="모서리가 둥근 직사각형 6">
              <a:extLst>
                <a:ext uri="{FF2B5EF4-FFF2-40B4-BE49-F238E27FC236}">
                  <a16:creationId xmlns:a16="http://schemas.microsoft.com/office/drawing/2014/main" id="{E9FCF0BD-3B05-3F9C-B007-21DE8AB5AA76}"/>
                </a:ext>
              </a:extLst>
            </p:cNvPr>
            <p:cNvSpPr/>
            <p:nvPr/>
          </p:nvSpPr>
          <p:spPr>
            <a:xfrm>
              <a:off x="952834" y="8243321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테이블 구성 확인</a:t>
              </a:r>
              <a:endPara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07574718-2B59-67C6-6256-EE6927C9405A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9" name="TextBox 20">
            <a:extLst>
              <a:ext uri="{FF2B5EF4-FFF2-40B4-BE49-F238E27FC236}">
                <a16:creationId xmlns:a16="http://schemas.microsoft.com/office/drawing/2014/main" id="{9348F4EC-D548-B334-F31F-D8C3E12E7A03}"/>
              </a:ext>
            </a:extLst>
          </p:cNvPr>
          <p:cNvSpPr txBox="1"/>
          <p:nvPr/>
        </p:nvSpPr>
        <p:spPr>
          <a:xfrm>
            <a:off x="12358874" y="6666112"/>
            <a:ext cx="4652429" cy="40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000" dirty="0">
              <a:solidFill>
                <a:srgbClr val="F6F2E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AAD2007-0AFA-C07C-84E2-D15DF9A5AB65}"/>
              </a:ext>
            </a:extLst>
          </p:cNvPr>
          <p:cNvGrpSpPr/>
          <p:nvPr/>
        </p:nvGrpSpPr>
        <p:grpSpPr>
          <a:xfrm>
            <a:off x="12344400" y="7074429"/>
            <a:ext cx="4220098" cy="947470"/>
            <a:chOff x="952834" y="8243321"/>
            <a:chExt cx="7239000" cy="1295400"/>
          </a:xfrm>
        </p:grpSpPr>
        <p:sp>
          <p:nvSpPr>
            <p:cNvPr id="21" name="모서리가 둥근 직사각형 6">
              <a:extLst>
                <a:ext uri="{FF2B5EF4-FFF2-40B4-BE49-F238E27FC236}">
                  <a16:creationId xmlns:a16="http://schemas.microsoft.com/office/drawing/2014/main" id="{F5D472A3-1DC3-615D-4567-62D194167CAC}"/>
                </a:ext>
              </a:extLst>
            </p:cNvPr>
            <p:cNvSpPr/>
            <p:nvPr/>
          </p:nvSpPr>
          <p:spPr>
            <a:xfrm>
              <a:off x="952834" y="8243321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로드된</a:t>
              </a:r>
              <a:r>
                <a:rPr lang="ko-KR" altLang="en-US" sz="20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데이터 확인</a:t>
              </a:r>
              <a:endPara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8" name="TextBox 20">
              <a:extLst>
                <a:ext uri="{FF2B5EF4-FFF2-40B4-BE49-F238E27FC236}">
                  <a16:creationId xmlns:a16="http://schemas.microsoft.com/office/drawing/2014/main" id="{5629D0CC-B2A9-0EAD-DEB6-ADF4010B8AED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612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0600" y="2803857"/>
            <a:ext cx="16382999" cy="57686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229009"/>
            <a:ext cx="14951291" cy="529685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67163"/>
            <a:ext cx="9224792" cy="72353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HIVE – Warehouse </a:t>
            </a: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저장소 확인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07822" y="1943100"/>
            <a:ext cx="59594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Warehouse  –  Load Data</a:t>
            </a:r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확인</a:t>
            </a:r>
            <a:endParaRPr lang="en-US" altLang="ko-KR" sz="27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t="14682"/>
          <a:stretch/>
        </p:blipFill>
        <p:spPr>
          <a:xfrm>
            <a:off x="1050953" y="2861007"/>
            <a:ext cx="5959447" cy="30334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0813143" y="3210985"/>
            <a:ext cx="5281147" cy="53615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그룹 7"/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A4F2DC-4943-BAAD-0EEE-DF7A623C81FB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2817C9-1233-1772-38D5-836AE1DC93F5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A9159D4-01E8-0581-16A5-A0973C0931CE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4F048C-F1DB-D39C-4EDF-73E9347AAC4C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A842E78-10B5-40ED-0C2E-FD50A5C982F7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E9BD9D7-0A0A-F8B5-2E66-57FD0368918B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11721F0-40CA-D40F-FAB2-FCBC5DC1DDE5}"/>
                </a:ext>
              </a:extLst>
            </p:cNvPr>
            <p:cNvSpPr/>
            <p:nvPr/>
          </p:nvSpPr>
          <p:spPr>
            <a:xfrm>
              <a:off x="3606375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D689FB-8158-7ECE-1DAF-8339C008C3E8}"/>
              </a:ext>
            </a:extLst>
          </p:cNvPr>
          <p:cNvSpPr/>
          <p:nvPr/>
        </p:nvSpPr>
        <p:spPr>
          <a:xfrm>
            <a:off x="4343400" y="2806160"/>
            <a:ext cx="2637971" cy="372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975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97" y="2667062"/>
            <a:ext cx="5638629" cy="68435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1183" y="1067163"/>
            <a:ext cx="6376817" cy="72353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HIVE – CODE </a:t>
            </a: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작성 및 </a:t>
            </a:r>
            <a:r>
              <a:rPr lang="ko-KR" altLang="en-US" dirty="0" err="1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전처리</a:t>
            </a:r>
            <a:endParaRPr lang="ko-KR" altLang="en-US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5799" y="2009133"/>
            <a:ext cx="57482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시나리오에 따른 </a:t>
            </a:r>
            <a:r>
              <a:rPr lang="en-US" altLang="ko-KR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SQL CODE </a:t>
            </a:r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작성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241"/>
          <a:stretch/>
        </p:blipFill>
        <p:spPr>
          <a:xfrm>
            <a:off x="7234595" y="2009133"/>
            <a:ext cx="10428648" cy="31343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-112"/>
          <a:stretch/>
        </p:blipFill>
        <p:spPr>
          <a:xfrm>
            <a:off x="7234595" y="5400676"/>
            <a:ext cx="8295918" cy="41098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7" name="그룹 6"/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BA4F2DC-4943-BAAD-0EEE-DF7A623C81FB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2817C9-1233-1772-38D5-836AE1DC93F5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A9159D4-01E8-0581-16A5-A0973C0931CE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24F048C-F1DB-D39C-4EDF-73E9347AAC4C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A842E78-10B5-40ED-0C2E-FD50A5C982F7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9BD9D7-0A0A-F8B5-2E66-57FD0368918B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11721F0-40CA-D40F-FAB2-FCBC5DC1DDE5}"/>
                </a:ext>
              </a:extLst>
            </p:cNvPr>
            <p:cNvSpPr/>
            <p:nvPr/>
          </p:nvSpPr>
          <p:spPr>
            <a:xfrm>
              <a:off x="3606375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3DBCF3-F94A-C482-BDE4-EA3BACBA4641}"/>
              </a:ext>
            </a:extLst>
          </p:cNvPr>
          <p:cNvSpPr/>
          <p:nvPr/>
        </p:nvSpPr>
        <p:spPr>
          <a:xfrm>
            <a:off x="7771597" y="2009133"/>
            <a:ext cx="7544603" cy="657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350189-ADE8-0164-5BEB-FF11E25A7AD1}"/>
              </a:ext>
            </a:extLst>
          </p:cNvPr>
          <p:cNvSpPr/>
          <p:nvPr/>
        </p:nvSpPr>
        <p:spPr>
          <a:xfrm>
            <a:off x="7220081" y="6783178"/>
            <a:ext cx="3259233" cy="2727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5B198C5-FC68-DDA2-D93B-5F9E08B21888}"/>
              </a:ext>
            </a:extLst>
          </p:cNvPr>
          <p:cNvGrpSpPr/>
          <p:nvPr/>
        </p:nvGrpSpPr>
        <p:grpSpPr>
          <a:xfrm>
            <a:off x="14550379" y="2924238"/>
            <a:ext cx="2522996" cy="823658"/>
            <a:chOff x="952834" y="8243321"/>
            <a:chExt cx="7239000" cy="1295400"/>
          </a:xfrm>
        </p:grpSpPr>
        <p:sp>
          <p:nvSpPr>
            <p:cNvPr id="6" name="모서리가 둥근 직사각형 6">
              <a:extLst>
                <a:ext uri="{FF2B5EF4-FFF2-40B4-BE49-F238E27FC236}">
                  <a16:creationId xmlns:a16="http://schemas.microsoft.com/office/drawing/2014/main" id="{265E46B2-3D66-C658-E8E2-3E081A98FC26}"/>
                </a:ext>
              </a:extLst>
            </p:cNvPr>
            <p:cNvSpPr/>
            <p:nvPr/>
          </p:nvSpPr>
          <p:spPr>
            <a:xfrm>
              <a:off x="952834" y="8243321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SQL CODE</a:t>
              </a:r>
            </a:p>
          </p:txBody>
        </p:sp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C3DB9EE4-ED5C-D8D3-F014-E6A51256F6C4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9" name="모서리가 둥근 직사각형 6">
            <a:extLst>
              <a:ext uri="{FF2B5EF4-FFF2-40B4-BE49-F238E27FC236}">
                <a16:creationId xmlns:a16="http://schemas.microsoft.com/office/drawing/2014/main" id="{3FB8F28A-9270-FBD2-14BB-F94B3A965028}"/>
              </a:ext>
            </a:extLst>
          </p:cNvPr>
          <p:cNvSpPr/>
          <p:nvPr/>
        </p:nvSpPr>
        <p:spPr>
          <a:xfrm>
            <a:off x="11216081" y="7505699"/>
            <a:ext cx="2684546" cy="954945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Result (</a:t>
            </a:r>
            <a:r>
              <a:rPr lang="ko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결과물</a:t>
            </a:r>
            <a:r>
              <a: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6351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685800" y="2833255"/>
            <a:ext cx="5334000" cy="5583541"/>
          </a:xfrm>
          <a:prstGeom prst="rect">
            <a:avLst/>
          </a:prstGeom>
          <a:solidFill>
            <a:srgbClr val="EDE9D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477000" y="2833255"/>
            <a:ext cx="5334000" cy="5583541"/>
          </a:xfrm>
          <a:prstGeom prst="rect">
            <a:avLst/>
          </a:prstGeom>
          <a:solidFill>
            <a:srgbClr val="EDE9D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268200" y="2833255"/>
            <a:ext cx="5367127" cy="5586845"/>
          </a:xfrm>
          <a:prstGeom prst="rect">
            <a:avLst/>
          </a:prstGeom>
          <a:solidFill>
            <a:srgbClr val="EDE9D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3"/>
          <p:cNvSpPr txBox="1"/>
          <p:nvPr/>
        </p:nvSpPr>
        <p:spPr>
          <a:xfrm>
            <a:off x="1785794" y="2099499"/>
            <a:ext cx="3134011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주택소유 </a:t>
            </a:r>
            <a:r>
              <a:rPr lang="en-US" altLang="ko-KR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3000" dirty="0" err="1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미소유</a:t>
            </a: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endParaRPr lang="en-US" altLang="ko-KR" sz="3000" u="none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2" name="TextBox 3"/>
          <p:cNvSpPr txBox="1"/>
          <p:nvPr/>
        </p:nvSpPr>
        <p:spPr>
          <a:xfrm>
            <a:off x="7890375" y="2099563"/>
            <a:ext cx="2701425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ko-KR" altLang="en-US" sz="3000" u="none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맞벌이 </a:t>
            </a:r>
            <a:r>
              <a:rPr lang="en-US" altLang="ko-KR" sz="3000" u="none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3000" u="none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외벌이</a:t>
            </a:r>
            <a:endParaRPr lang="en-US" altLang="ko-KR" sz="3000" u="none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3" name="TextBox 3"/>
          <p:cNvSpPr txBox="1"/>
          <p:nvPr/>
        </p:nvSpPr>
        <p:spPr>
          <a:xfrm>
            <a:off x="14302331" y="2093331"/>
            <a:ext cx="1298864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학력 </a:t>
            </a:r>
            <a:endParaRPr lang="en-US" altLang="ko-KR" sz="3000" u="none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6" name="차트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6086354"/>
              </p:ext>
            </p:extLst>
          </p:nvPr>
        </p:nvGraphicFramePr>
        <p:xfrm>
          <a:off x="816255" y="3024626"/>
          <a:ext cx="4952999" cy="5243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차트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98579"/>
              </p:ext>
            </p:extLst>
          </p:nvPr>
        </p:nvGraphicFramePr>
        <p:xfrm>
          <a:off x="6524171" y="3024626"/>
          <a:ext cx="5130627" cy="5291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차트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716027"/>
              </p:ext>
            </p:extLst>
          </p:nvPr>
        </p:nvGraphicFramePr>
        <p:xfrm>
          <a:off x="12268199" y="3022492"/>
          <a:ext cx="5206827" cy="5370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1320627" y="3051862"/>
            <a:ext cx="2362200" cy="53861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64,142</a:t>
            </a:r>
            <a:endParaRPr lang="ko-KR" altLang="en-US" sz="20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1" name="제목 3"/>
          <p:cNvSpPr txBox="1">
            <a:spLocks/>
          </p:cNvSpPr>
          <p:nvPr/>
        </p:nvSpPr>
        <p:spPr>
          <a:xfrm>
            <a:off x="4136398" y="4576706"/>
            <a:ext cx="1066800" cy="538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40,877</a:t>
            </a:r>
            <a:endParaRPr lang="ko-KR" altLang="en-US" sz="2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2" name="제목 3"/>
          <p:cNvSpPr txBox="1">
            <a:spLocks/>
          </p:cNvSpPr>
          <p:nvPr/>
        </p:nvSpPr>
        <p:spPr>
          <a:xfrm>
            <a:off x="7260598" y="3103923"/>
            <a:ext cx="2362200" cy="538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3,257,111</a:t>
            </a:r>
            <a:endParaRPr lang="ko-KR" altLang="en-US" sz="18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8425B8-BD65-43A2-9020-158ECE40BA3F}"/>
              </a:ext>
            </a:extLst>
          </p:cNvPr>
          <p:cNvGrpSpPr/>
          <p:nvPr/>
        </p:nvGrpSpPr>
        <p:grpSpPr>
          <a:xfrm>
            <a:off x="3810503" y="8862876"/>
            <a:ext cx="10666988" cy="1005024"/>
            <a:chOff x="914400" y="8384090"/>
            <a:chExt cx="7239000" cy="1295400"/>
          </a:xfrm>
        </p:grpSpPr>
        <p:sp>
          <p:nvSpPr>
            <p:cNvPr id="20" name="모서리가 둥근 직사각형 6">
              <a:extLst>
                <a:ext uri="{FF2B5EF4-FFF2-40B4-BE49-F238E27FC236}">
                  <a16:creationId xmlns:a16="http://schemas.microsoft.com/office/drawing/2014/main" id="{D49B3E50-87AA-47A3-9973-940DF3C6D7B9}"/>
                </a:ext>
              </a:extLst>
            </p:cNvPr>
            <p:cNvSpPr/>
            <p:nvPr/>
          </p:nvSpPr>
          <p:spPr>
            <a:xfrm>
              <a:off x="914400" y="8384090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육류 구입비는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주택 소유자 </a:t>
              </a:r>
              <a:r>
                <a:rPr lang="en-US" altLang="ko-KR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 </a:t>
              </a:r>
              <a:r>
                <a:rPr lang="ko-KR" altLang="en-US" sz="2400" dirty="0">
                  <a:solidFill>
                    <a:srgbClr val="FFFF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맞벌이 </a:t>
              </a:r>
              <a:r>
                <a:rPr lang="en-US" altLang="ko-KR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 </a:t>
              </a:r>
              <a:r>
                <a:rPr lang="ko-KR" altLang="en-US" sz="2400" dirty="0">
                  <a:solidFill>
                    <a:schemeClr val="accent1">
                      <a:lumMod val="75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높은 학력 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일수록 높음</a:t>
              </a:r>
            </a:p>
          </p:txBody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8470C753-7961-4385-869D-36EEE5996713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D6D2F41-5148-4725-8367-5EB6210616A5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308348B-E0CB-4138-8A31-45CF6D27BACE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F362BF9-4E01-4B9E-9FD2-8B14F6695C09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FC9B84-E1A8-4968-B409-A4334A000516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6E2EDB6-818B-45E1-BF2B-CF0011AD5076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6C5E8C6-EB69-4AEB-A83D-C80CA892E604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DD596CC-226F-4D87-9234-3CA1C0B6951B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97700CD-6368-4667-A391-DF9512D4D486}"/>
                </a:ext>
              </a:extLst>
            </p:cNvPr>
            <p:cNvSpPr/>
            <p:nvPr/>
          </p:nvSpPr>
          <p:spPr>
            <a:xfrm>
              <a:off x="6857999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1CEB57D-C0D9-1230-BED9-CCF4B3AA7AE9}"/>
              </a:ext>
            </a:extLst>
          </p:cNvPr>
          <p:cNvSpPr txBox="1">
            <a:spLocks/>
          </p:cNvSpPr>
          <p:nvPr/>
        </p:nvSpPr>
        <p:spPr>
          <a:xfrm>
            <a:off x="1447801" y="1062553"/>
            <a:ext cx="3962400" cy="723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육류 구입비  </a:t>
            </a: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</a:t>
            </a: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식대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01672D-D552-D605-93F1-2195B8B57A1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" r="4360" b="19471"/>
          <a:stretch/>
        </p:blipFill>
        <p:spPr>
          <a:xfrm>
            <a:off x="537029" y="1045405"/>
            <a:ext cx="869884" cy="757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4295CF-5A78-8D36-780F-0BB95F77AFAE}"/>
              </a:ext>
            </a:extLst>
          </p:cNvPr>
          <p:cNvSpPr txBox="1"/>
          <p:nvPr/>
        </p:nvSpPr>
        <p:spPr>
          <a:xfrm>
            <a:off x="4375710" y="3180010"/>
            <a:ext cx="139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단위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원 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549CD-2EE5-1111-5B7B-B70760FE58A4}"/>
              </a:ext>
            </a:extLst>
          </p:cNvPr>
          <p:cNvSpPr txBox="1"/>
          <p:nvPr/>
        </p:nvSpPr>
        <p:spPr>
          <a:xfrm>
            <a:off x="10163530" y="3174134"/>
            <a:ext cx="149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단위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원 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E7CCA-D0CB-E4B9-BA82-FB779DB984F6}"/>
              </a:ext>
            </a:extLst>
          </p:cNvPr>
          <p:cNvSpPr txBox="1"/>
          <p:nvPr/>
        </p:nvSpPr>
        <p:spPr>
          <a:xfrm>
            <a:off x="13088158" y="3181392"/>
            <a:ext cx="131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단위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원 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63841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818" y="3147023"/>
            <a:ext cx="8408868" cy="48276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14" y="3147023"/>
            <a:ext cx="8202182" cy="48965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BDCA8B-73F5-98E0-5CB7-CCB0AC1B7A39}"/>
              </a:ext>
            </a:extLst>
          </p:cNvPr>
          <p:cNvSpPr txBox="1"/>
          <p:nvPr/>
        </p:nvSpPr>
        <p:spPr>
          <a:xfrm>
            <a:off x="2664173" y="2232173"/>
            <a:ext cx="43099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OECD </a:t>
            </a:r>
            <a:r>
              <a:rPr lang="ko-KR" altLang="en-US" sz="3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평균 육류 소비량</a:t>
            </a:r>
            <a:endParaRPr lang="en-US" altLang="ko-KR" sz="3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C6A2B18-601F-2324-48AF-FE73EA72C3DC}"/>
              </a:ext>
            </a:extLst>
          </p:cNvPr>
          <p:cNvSpPr/>
          <p:nvPr/>
        </p:nvSpPr>
        <p:spPr>
          <a:xfrm>
            <a:off x="14876585" y="1371601"/>
            <a:ext cx="1072662" cy="415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3B352E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304B06-961E-4CFA-B304-0D75892C7740}"/>
              </a:ext>
            </a:extLst>
          </p:cNvPr>
          <p:cNvGrpSpPr/>
          <p:nvPr/>
        </p:nvGrpSpPr>
        <p:grpSpPr>
          <a:xfrm>
            <a:off x="555315" y="8329476"/>
            <a:ext cx="8202182" cy="1337038"/>
            <a:chOff x="952834" y="8243321"/>
            <a:chExt cx="7239000" cy="1295400"/>
          </a:xfrm>
        </p:grpSpPr>
        <p:sp>
          <p:nvSpPr>
            <p:cNvPr id="25" name="모서리가 둥근 직사각형 6">
              <a:extLst>
                <a:ext uri="{FF2B5EF4-FFF2-40B4-BE49-F238E27FC236}">
                  <a16:creationId xmlns:a16="http://schemas.microsoft.com/office/drawing/2014/main" id="{F2F95C6F-DB39-4ECA-ADB2-115DF67A5A35}"/>
                </a:ext>
              </a:extLst>
            </p:cNvPr>
            <p:cNvSpPr/>
            <p:nvPr/>
          </p:nvSpPr>
          <p:spPr>
            <a:xfrm>
              <a:off x="952834" y="8243321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평균 육류 소비량  </a:t>
              </a:r>
              <a:r>
                <a:rPr lang="en-US" altLang="ko-KR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en-US" altLang="ko-KR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OECD 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≒ 한국 </a:t>
              </a:r>
              <a:endPara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▷ 우리나라 육류 소비량이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증가</a:t>
              </a:r>
              <a:endPara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5274DF6A-E34E-4E28-9E18-F27536199EA9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358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86F8517-C0F2-48FE-BAFE-050E3ACEA55B}"/>
              </a:ext>
            </a:extLst>
          </p:cNvPr>
          <p:cNvGrpSpPr/>
          <p:nvPr/>
        </p:nvGrpSpPr>
        <p:grpSpPr>
          <a:xfrm>
            <a:off x="9323819" y="8329476"/>
            <a:ext cx="8408869" cy="1337038"/>
            <a:chOff x="952834" y="8243321"/>
            <a:chExt cx="7239000" cy="1295400"/>
          </a:xfrm>
        </p:grpSpPr>
        <p:sp>
          <p:nvSpPr>
            <p:cNvPr id="30" name="모서리가 둥근 직사각형 6">
              <a:extLst>
                <a:ext uri="{FF2B5EF4-FFF2-40B4-BE49-F238E27FC236}">
                  <a16:creationId xmlns:a16="http://schemas.microsoft.com/office/drawing/2014/main" id="{0FFA7551-21D8-42B3-A762-B3A2C56E7D49}"/>
                </a:ext>
              </a:extLst>
            </p:cNvPr>
            <p:cNvSpPr/>
            <p:nvPr/>
          </p:nvSpPr>
          <p:spPr>
            <a:xfrm>
              <a:off x="952834" y="8243321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국내산 </a:t>
              </a:r>
              <a:r>
                <a:rPr lang="ko-KR" altLang="en-US" sz="2400" dirty="0" err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육류별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소비량  </a:t>
              </a:r>
              <a:r>
                <a:rPr lang="en-US" altLang="ko-KR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돼지</a:t>
              </a:r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&gt;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닭 </a:t>
              </a:r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&gt;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</a:t>
              </a:r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  </a:t>
              </a:r>
              <a:r>
                <a:rPr lang="en-US" altLang="ko-KR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/>
              </a:r>
              <a:br>
                <a:rPr lang="en-US" altLang="ko-KR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</a:b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돼지고기</a:t>
              </a:r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삼겹살</a:t>
              </a:r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 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선호도 </a:t>
              </a:r>
              <a:r>
                <a:rPr lang="ko-KR" altLang="en-US" sz="2400" dirty="0" err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뚜렷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 ▷  돼지 소비량</a:t>
              </a:r>
            </a:p>
          </p:txBody>
        </p:sp>
        <p:sp>
          <p:nvSpPr>
            <p:cNvPr id="31" name="TextBox 20">
              <a:extLst>
                <a:ext uri="{FF2B5EF4-FFF2-40B4-BE49-F238E27FC236}">
                  <a16:creationId xmlns:a16="http://schemas.microsoft.com/office/drawing/2014/main" id="{C18C5157-3883-4B88-A138-5C2C27488FB6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358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E3051CE-5271-5E24-3F14-7117BA6C8CB8}"/>
              </a:ext>
            </a:extLst>
          </p:cNvPr>
          <p:cNvSpPr txBox="1"/>
          <p:nvPr/>
        </p:nvSpPr>
        <p:spPr>
          <a:xfrm>
            <a:off x="11599067" y="2222882"/>
            <a:ext cx="38583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국내산 </a:t>
            </a:r>
            <a:r>
              <a:rPr lang="ko-KR" altLang="en-US" sz="30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육류별</a:t>
            </a:r>
            <a:r>
              <a:rPr lang="ko-KR" altLang="en-US" sz="3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소비량</a:t>
            </a:r>
            <a:endParaRPr lang="en-US" altLang="ko-KR" sz="3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BBE23B-7E6B-40AA-9EA1-A0AC6DA6EF76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EB210A0-0E68-4B29-9922-BA8E355BE60A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06F38D-A3A2-42D7-B177-8EEFA050E5EC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525D456-EE4C-45BA-BFBF-0D9AD2B53774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3E08BA3-A10A-473B-B669-B42A73DF92A4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6D3F372-50DF-441A-844D-B1F9AC763E76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6BBFCDE-89B0-44EF-9D40-56DBE7849A63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9BA2907-77BB-4E47-A269-32DF87446B19}"/>
                </a:ext>
              </a:extLst>
            </p:cNvPr>
            <p:cNvSpPr/>
            <p:nvPr/>
          </p:nvSpPr>
          <p:spPr>
            <a:xfrm>
              <a:off x="6857999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B7DC0BB-65A5-452F-2B64-8C8B5A12A0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" r="4360" b="19471"/>
          <a:stretch/>
        </p:blipFill>
        <p:spPr>
          <a:xfrm>
            <a:off x="537029" y="1045405"/>
            <a:ext cx="869884" cy="75783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AC19DAF-A352-D8F6-BFAD-B34C511EED35}"/>
              </a:ext>
            </a:extLst>
          </p:cNvPr>
          <p:cNvSpPr txBox="1">
            <a:spLocks/>
          </p:cNvSpPr>
          <p:nvPr/>
        </p:nvSpPr>
        <p:spPr>
          <a:xfrm>
            <a:off x="1447801" y="1062553"/>
            <a:ext cx="3352800" cy="723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육류 소비량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71895-4B83-35B6-1EF3-C8FF5860F21C}"/>
              </a:ext>
            </a:extLst>
          </p:cNvPr>
          <p:cNvSpPr txBox="1"/>
          <p:nvPr/>
        </p:nvSpPr>
        <p:spPr>
          <a:xfrm>
            <a:off x="7391400" y="3229676"/>
            <a:ext cx="133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단위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%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]</a:t>
            </a:r>
          </a:p>
        </p:txBody>
      </p:sp>
      <p:sp>
        <p:nvSpPr>
          <p:cNvPr id="8" name="아래쪽 화살표 6">
            <a:extLst>
              <a:ext uri="{FF2B5EF4-FFF2-40B4-BE49-F238E27FC236}">
                <a16:creationId xmlns:a16="http://schemas.microsoft.com/office/drawing/2014/main" id="{86EA7A35-D499-A70A-78E3-BB6D5C24BD37}"/>
              </a:ext>
            </a:extLst>
          </p:cNvPr>
          <p:cNvSpPr/>
          <p:nvPr/>
        </p:nvSpPr>
        <p:spPr>
          <a:xfrm rot="10800000">
            <a:off x="16840200" y="8868264"/>
            <a:ext cx="228600" cy="2770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939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1513143" y="2324100"/>
            <a:ext cx="4343400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국내산 부위별 평균가격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7199992" y="2324100"/>
            <a:ext cx="5297896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수입산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갈비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평균가격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14108131" y="2305764"/>
            <a:ext cx="2529262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소고기 자급률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5D02615-54A9-8153-CF8F-62BC7AEE406F}"/>
              </a:ext>
            </a:extLst>
          </p:cNvPr>
          <p:cNvGrpSpPr/>
          <p:nvPr/>
        </p:nvGrpSpPr>
        <p:grpSpPr>
          <a:xfrm>
            <a:off x="540193" y="3195547"/>
            <a:ext cx="6289301" cy="4538753"/>
            <a:chOff x="1117911" y="2074069"/>
            <a:chExt cx="3362324" cy="2709862"/>
          </a:xfrm>
          <a:solidFill>
            <a:schemeClr val="bg2"/>
          </a:solidFill>
        </p:grpSpPr>
        <p:graphicFrame>
          <p:nvGraphicFramePr>
            <p:cNvPr id="13" name="차트 1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64688813"/>
                </p:ext>
              </p:extLst>
            </p:nvPr>
          </p:nvGraphicFramePr>
          <p:xfrm>
            <a:off x="1117911" y="2074069"/>
            <a:ext cx="3362324" cy="27098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7C2B65-3576-8943-AF93-3EB15C9DF181}"/>
                </a:ext>
              </a:extLst>
            </p:cNvPr>
            <p:cNvSpPr txBox="1"/>
            <p:nvPr/>
          </p:nvSpPr>
          <p:spPr>
            <a:xfrm>
              <a:off x="1686110" y="2176289"/>
              <a:ext cx="777606" cy="183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[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단위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: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원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/kg ]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7FA339F-E955-0314-18B9-75AC55AD2E3B}"/>
              </a:ext>
            </a:extLst>
          </p:cNvPr>
          <p:cNvGrpSpPr/>
          <p:nvPr/>
        </p:nvGrpSpPr>
        <p:grpSpPr>
          <a:xfrm>
            <a:off x="7376885" y="3176131"/>
            <a:ext cx="4944111" cy="4547780"/>
            <a:chOff x="5078361" y="2026442"/>
            <a:chExt cx="3305176" cy="2757489"/>
          </a:xfrm>
        </p:grpSpPr>
        <p:graphicFrame>
          <p:nvGraphicFramePr>
            <p:cNvPr id="17" name="차트 1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0116778"/>
                </p:ext>
              </p:extLst>
            </p:nvPr>
          </p:nvGraphicFramePr>
          <p:xfrm>
            <a:off x="5078361" y="2026442"/>
            <a:ext cx="3305176" cy="275748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1BD57D-EA54-2B88-6608-87FF6678A956}"/>
                </a:ext>
              </a:extLst>
            </p:cNvPr>
            <p:cNvSpPr txBox="1"/>
            <p:nvPr/>
          </p:nvSpPr>
          <p:spPr>
            <a:xfrm>
              <a:off x="7387880" y="2142026"/>
              <a:ext cx="981764" cy="186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[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단위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: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원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여기어때 잘난체 OTF" panose="020B0600000101010101" pitchFamily="34" charset="-127"/>
                  <a:ea typeface="여기어때 잘난체 OTF" panose="020B0600000101010101" pitchFamily="34" charset="-127"/>
                  <a:cs typeface="+mn-cs"/>
                </a:rPr>
                <a:t>/kg ]</a:t>
              </a:r>
            </a:p>
          </p:txBody>
        </p:sp>
      </p:grpSp>
      <p:graphicFrame>
        <p:nvGraphicFramePr>
          <p:cNvPr id="19" name="차트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5145419"/>
              </p:ext>
            </p:extLst>
          </p:nvPr>
        </p:nvGraphicFramePr>
        <p:xfrm>
          <a:off x="12914724" y="3176131"/>
          <a:ext cx="4916076" cy="4547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화살표: 아래쪽 25">
            <a:extLst>
              <a:ext uri="{FF2B5EF4-FFF2-40B4-BE49-F238E27FC236}">
                <a16:creationId xmlns:a16="http://schemas.microsoft.com/office/drawing/2014/main" id="{40840AED-B877-4566-BC41-9F2C2B2209E0}"/>
              </a:ext>
            </a:extLst>
          </p:cNvPr>
          <p:cNvSpPr/>
          <p:nvPr/>
        </p:nvSpPr>
        <p:spPr>
          <a:xfrm rot="20390776">
            <a:off x="15586184" y="6067803"/>
            <a:ext cx="306243" cy="45155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7C2B65-3576-8943-AF93-3EB15C9DF181}"/>
              </a:ext>
            </a:extLst>
          </p:cNvPr>
          <p:cNvSpPr txBox="1"/>
          <p:nvPr/>
        </p:nvSpPr>
        <p:spPr>
          <a:xfrm>
            <a:off x="16700178" y="3366757"/>
            <a:ext cx="11351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[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단위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: % ]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2D0FCEB-66F8-4D74-8312-C97BB65552B5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43D218D-8BE8-4448-A565-43EA1E1B11D7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6FA486F-05CF-4087-8363-907FC0FC7230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A553195-1240-4B14-A8E0-8E69A8EC1290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50C215C-D7B6-4599-8AF2-C6D0A3D410E4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9361EB0-0F8D-4A38-8836-CF1C70F93C8A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C1FB701-8D75-43CE-8610-31678ADF6C56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258CF2-C114-44CF-BB44-9FD43093EEC4}"/>
                </a:ext>
              </a:extLst>
            </p:cNvPr>
            <p:cNvSpPr/>
            <p:nvPr/>
          </p:nvSpPr>
          <p:spPr>
            <a:xfrm>
              <a:off x="6857999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5AC031A-6870-4327-9A11-68C3922BB62D}"/>
              </a:ext>
            </a:extLst>
          </p:cNvPr>
          <p:cNvGrpSpPr/>
          <p:nvPr/>
        </p:nvGrpSpPr>
        <p:grpSpPr>
          <a:xfrm>
            <a:off x="533400" y="1062553"/>
            <a:ext cx="807961" cy="791670"/>
            <a:chOff x="8382000" y="1238068"/>
            <a:chExt cx="1079576" cy="1162232"/>
          </a:xfrm>
        </p:grpSpPr>
        <p:grpSp>
          <p:nvGrpSpPr>
            <p:cNvPr id="40" name="Group 23">
              <a:extLst>
                <a:ext uri="{FF2B5EF4-FFF2-40B4-BE49-F238E27FC236}">
                  <a16:creationId xmlns:a16="http://schemas.microsoft.com/office/drawing/2014/main" id="{0DF8C33B-037D-4DB3-8E82-7572C60BA354}"/>
                </a:ext>
              </a:extLst>
            </p:cNvPr>
            <p:cNvGrpSpPr/>
            <p:nvPr/>
          </p:nvGrpSpPr>
          <p:grpSpPr>
            <a:xfrm>
              <a:off x="8424468" y="1238068"/>
              <a:ext cx="998263" cy="1019385"/>
              <a:chOff x="14166" y="0"/>
              <a:chExt cx="6321668" cy="5493411"/>
            </a:xfrm>
            <a:solidFill>
              <a:schemeClr val="bg1"/>
            </a:solidFill>
          </p:grpSpPr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DEE32E88-D30E-4590-B067-81CEDC8E5E96}"/>
                  </a:ext>
                </a:extLst>
              </p:cNvPr>
              <p:cNvSpPr/>
              <p:nvPr/>
            </p:nvSpPr>
            <p:spPr>
              <a:xfrm>
                <a:off x="14166" y="0"/>
                <a:ext cx="6321668" cy="5493411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030E23C-F14D-43CF-90D3-3988BC643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0" y="1320724"/>
              <a:ext cx="1079576" cy="1079576"/>
            </a:xfrm>
            <a:prstGeom prst="rect">
              <a:avLst/>
            </a:prstGeom>
          </p:spPr>
        </p:pic>
      </p:grp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49E805BB-BD09-543D-BEE3-2DD86FCF9C82}"/>
              </a:ext>
            </a:extLst>
          </p:cNvPr>
          <p:cNvSpPr txBox="1">
            <a:spLocks/>
          </p:cNvSpPr>
          <p:nvPr/>
        </p:nvSpPr>
        <p:spPr>
          <a:xfrm>
            <a:off x="1447801" y="1062553"/>
            <a:ext cx="2996340" cy="723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소고기 </a:t>
            </a: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(Beef)</a:t>
            </a:r>
            <a:endParaRPr lang="ko-KR" altLang="en-US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7DDC0E75-AFB2-9B4B-E2A0-E36AE6DE4A66}"/>
              </a:ext>
            </a:extLst>
          </p:cNvPr>
          <p:cNvSpPr/>
          <p:nvPr/>
        </p:nvSpPr>
        <p:spPr>
          <a:xfrm>
            <a:off x="533400" y="8128344"/>
            <a:ext cx="6296094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안심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등심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갈비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양지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설도 순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모서리가 둥근 직사각형 6">
            <a:extLst>
              <a:ext uri="{FF2B5EF4-FFF2-40B4-BE49-F238E27FC236}">
                <a16:creationId xmlns:a16="http://schemas.microsoft.com/office/drawing/2014/main" id="{84C041E9-F8AD-DCB4-726F-76F6357D817D}"/>
              </a:ext>
            </a:extLst>
          </p:cNvPr>
          <p:cNvSpPr/>
          <p:nvPr/>
        </p:nvSpPr>
        <p:spPr>
          <a:xfrm>
            <a:off x="7376885" y="8128344"/>
            <a:ext cx="4944111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국내산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수입산  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약 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</p:txBody>
      </p:sp>
      <p:sp>
        <p:nvSpPr>
          <p:cNvPr id="35" name="모서리가 둥근 직사각형 6">
            <a:extLst>
              <a:ext uri="{FF2B5EF4-FFF2-40B4-BE49-F238E27FC236}">
                <a16:creationId xmlns:a16="http://schemas.microsoft.com/office/drawing/2014/main" id="{DDD95D03-21C9-75A4-8288-5EE7501660B9}"/>
              </a:ext>
            </a:extLst>
          </p:cNvPr>
          <p:cNvSpPr/>
          <p:nvPr/>
        </p:nvSpPr>
        <p:spPr>
          <a:xfrm>
            <a:off x="12914724" y="8111526"/>
            <a:ext cx="4944111" cy="1202733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소고기 자급률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감소</a:t>
            </a:r>
            <a:endParaRPr lang="en-US" altLang="ko-KR" sz="2400" dirty="0" smtClean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en-US" altLang="ko-KR" sz="20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** </a:t>
            </a:r>
            <a:r>
              <a:rPr lang="ko-KR" altLang="en-US" sz="20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자급률 </a:t>
            </a:r>
            <a:r>
              <a:rPr lang="en-US" altLang="ko-KR" sz="20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20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식품산업에서 자국산의</a:t>
            </a:r>
            <a:endParaRPr lang="en-US" altLang="ko-KR" sz="2000" dirty="0" smtClean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0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비율을 가늠하는 지표</a:t>
            </a:r>
            <a:endParaRPr lang="en-US" altLang="ko-KR" sz="20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6" name="화살표: 아래쪽 25">
            <a:extLst>
              <a:ext uri="{FF2B5EF4-FFF2-40B4-BE49-F238E27FC236}">
                <a16:creationId xmlns:a16="http://schemas.microsoft.com/office/drawing/2014/main" id="{8C6BDB37-3F8E-BBB1-82A3-D1FE2C2BDDE8}"/>
              </a:ext>
            </a:extLst>
          </p:cNvPr>
          <p:cNvSpPr/>
          <p:nvPr/>
        </p:nvSpPr>
        <p:spPr>
          <a:xfrm rot="20390776">
            <a:off x="14394014" y="4805413"/>
            <a:ext cx="306243" cy="45155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647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차트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4450318"/>
              </p:ext>
            </p:extLst>
          </p:nvPr>
        </p:nvGraphicFramePr>
        <p:xfrm>
          <a:off x="314261" y="2911026"/>
          <a:ext cx="5857892" cy="5129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차트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5911409"/>
              </p:ext>
            </p:extLst>
          </p:nvPr>
        </p:nvGraphicFramePr>
        <p:xfrm>
          <a:off x="6561876" y="2914638"/>
          <a:ext cx="5248386" cy="5126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490854"/>
              </p:ext>
            </p:extLst>
          </p:nvPr>
        </p:nvGraphicFramePr>
        <p:xfrm>
          <a:off x="12504738" y="2907921"/>
          <a:ext cx="5248386" cy="5126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E36F3FA1-5CBF-4F3C-ABF3-F6305C345DB3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331C8FA-C01D-4ACF-B0E7-AAB8B47D83EF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2AD03F4-5B1B-473A-A0A2-965243D2BFEF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1B78DF2-ABC5-4383-A71F-D7D578CFD8CC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7DDB8DE-7DE0-4B3A-B285-2E32CB437F96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4F051BF-040F-4248-9F6A-A4D64E0BE5F1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02EF117-3F90-4DF3-A223-964F436F6CD3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361916E-2DFA-4BD8-A13D-B5416C1C0177}"/>
                </a:ext>
              </a:extLst>
            </p:cNvPr>
            <p:cNvSpPr/>
            <p:nvPr/>
          </p:nvSpPr>
          <p:spPr>
            <a:xfrm>
              <a:off x="6857999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8D0E7B8A-ECC0-5ADE-CA2F-3EC4185C39D6}"/>
              </a:ext>
            </a:extLst>
          </p:cNvPr>
          <p:cNvSpPr txBox="1"/>
          <p:nvPr/>
        </p:nvSpPr>
        <p:spPr>
          <a:xfrm>
            <a:off x="1185807" y="2324100"/>
            <a:ext cx="4114800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소매 단계별 경로 비중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4CD694E-D1C2-E06D-C24A-E72873F8748B}"/>
              </a:ext>
            </a:extLst>
          </p:cNvPr>
          <p:cNvSpPr txBox="1"/>
          <p:nvPr/>
        </p:nvSpPr>
        <p:spPr>
          <a:xfrm>
            <a:off x="7689762" y="2324100"/>
            <a:ext cx="2992613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부위별 구매 비중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65BB5-9245-816A-4A4D-47E464C7FCF0}"/>
              </a:ext>
            </a:extLst>
          </p:cNvPr>
          <p:cNvSpPr txBox="1"/>
          <p:nvPr/>
        </p:nvSpPr>
        <p:spPr>
          <a:xfrm>
            <a:off x="13632624" y="2324099"/>
            <a:ext cx="2992613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구매 시 고려사항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93EB5EA-F4EF-A2EE-34E7-A3E5342D7446}"/>
              </a:ext>
            </a:extLst>
          </p:cNvPr>
          <p:cNvGrpSpPr/>
          <p:nvPr/>
        </p:nvGrpSpPr>
        <p:grpSpPr>
          <a:xfrm>
            <a:off x="533400" y="1062553"/>
            <a:ext cx="807961" cy="791670"/>
            <a:chOff x="8382000" y="1238068"/>
            <a:chExt cx="1079576" cy="1162232"/>
          </a:xfrm>
        </p:grpSpPr>
        <p:grpSp>
          <p:nvGrpSpPr>
            <p:cNvPr id="6" name="Group 23">
              <a:extLst>
                <a:ext uri="{FF2B5EF4-FFF2-40B4-BE49-F238E27FC236}">
                  <a16:creationId xmlns:a16="http://schemas.microsoft.com/office/drawing/2014/main" id="{55D353FB-DC76-25A8-9021-8313A562E00D}"/>
                </a:ext>
              </a:extLst>
            </p:cNvPr>
            <p:cNvGrpSpPr/>
            <p:nvPr/>
          </p:nvGrpSpPr>
          <p:grpSpPr>
            <a:xfrm>
              <a:off x="8424468" y="1238068"/>
              <a:ext cx="998263" cy="1019385"/>
              <a:chOff x="14166" y="0"/>
              <a:chExt cx="6321668" cy="5493411"/>
            </a:xfrm>
            <a:solidFill>
              <a:schemeClr val="bg1"/>
            </a:solidFill>
          </p:grpSpPr>
          <p:sp>
            <p:nvSpPr>
              <p:cNvPr id="9" name="Freeform 24">
                <a:extLst>
                  <a:ext uri="{FF2B5EF4-FFF2-40B4-BE49-F238E27FC236}">
                    <a16:creationId xmlns:a16="http://schemas.microsoft.com/office/drawing/2014/main" id="{F2954820-8D6F-B6C0-1558-FE27C7201915}"/>
                  </a:ext>
                </a:extLst>
              </p:cNvPr>
              <p:cNvSpPr/>
              <p:nvPr/>
            </p:nvSpPr>
            <p:spPr>
              <a:xfrm>
                <a:off x="14166" y="0"/>
                <a:ext cx="6321668" cy="5493411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910989-A840-D741-50F5-09BF57F4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0" y="1320724"/>
              <a:ext cx="1079576" cy="1079576"/>
            </a:xfrm>
            <a:prstGeom prst="rect">
              <a:avLst/>
            </a:prstGeom>
          </p:spPr>
        </p:pic>
      </p:grp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4B74A58E-93FE-BF15-DA6A-BD8A2BEC6E6C}"/>
              </a:ext>
            </a:extLst>
          </p:cNvPr>
          <p:cNvSpPr txBox="1">
            <a:spLocks/>
          </p:cNvSpPr>
          <p:nvPr/>
        </p:nvSpPr>
        <p:spPr>
          <a:xfrm>
            <a:off x="1447801" y="1062553"/>
            <a:ext cx="2996340" cy="723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소고기 </a:t>
            </a: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(Beef)</a:t>
            </a:r>
            <a:endParaRPr lang="ko-KR" altLang="en-US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3" name="모서리가 둥근 직사각형 6">
            <a:extLst>
              <a:ext uri="{FF2B5EF4-FFF2-40B4-BE49-F238E27FC236}">
                <a16:creationId xmlns:a16="http://schemas.microsoft.com/office/drawing/2014/main" id="{72C48329-AFE5-2C4E-7932-8EBF54C421FF}"/>
              </a:ext>
            </a:extLst>
          </p:cNvPr>
          <p:cNvSpPr/>
          <p:nvPr/>
        </p:nvSpPr>
        <p:spPr>
          <a:xfrm>
            <a:off x="1185807" y="8019635"/>
            <a:ext cx="4114799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대형마트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정육점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주로 이용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4" name="모서리가 둥근 직사각형 6">
            <a:extLst>
              <a:ext uri="{FF2B5EF4-FFF2-40B4-BE49-F238E27FC236}">
                <a16:creationId xmlns:a16="http://schemas.microsoft.com/office/drawing/2014/main" id="{59EE2BFC-D675-318E-2702-CA8649774861}"/>
              </a:ext>
            </a:extLst>
          </p:cNvPr>
          <p:cNvSpPr/>
          <p:nvPr/>
        </p:nvSpPr>
        <p:spPr>
          <a:xfrm>
            <a:off x="7086600" y="8019635"/>
            <a:ext cx="4267200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부위 중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갈비 </a:t>
            </a:r>
            <a:r>
              <a:rPr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가장 선호 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5" name="모서리가 둥근 직사각형 6">
            <a:extLst>
              <a:ext uri="{FF2B5EF4-FFF2-40B4-BE49-F238E27FC236}">
                <a16:creationId xmlns:a16="http://schemas.microsoft.com/office/drawing/2014/main" id="{68D36809-3A7D-0643-5890-9B9B6631557D}"/>
              </a:ext>
            </a:extLst>
          </p:cNvPr>
          <p:cNvSpPr/>
          <p:nvPr/>
        </p:nvSpPr>
        <p:spPr>
          <a:xfrm>
            <a:off x="13107203" y="8028706"/>
            <a:ext cx="4114799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신선도 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가격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주로 고려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8794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1456"/>
          <a:stretch/>
        </p:blipFill>
        <p:spPr>
          <a:xfrm>
            <a:off x="1312289" y="3612320"/>
            <a:ext cx="8593711" cy="3106804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10363200" y="3576532"/>
            <a:ext cx="6936763" cy="4211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국내산 공급량 증가 추세</a:t>
            </a:r>
            <a:endParaRPr lang="en-US" altLang="ko-KR" sz="20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>
              <a:lnSpc>
                <a:spcPts val="4200"/>
              </a:lnSpc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   But, 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관세율 철폐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로 인한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수입산 소고기 가격 경쟁력 강화</a:t>
            </a: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>
              <a:lnSpc>
                <a:spcPts val="4200"/>
              </a:lnSpc>
              <a:defRPr/>
            </a:pP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▶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관세 철폐 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미국 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2026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 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호주 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2031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</a:t>
            </a: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>
              <a:lnSpc>
                <a:spcPts val="4200"/>
              </a:lnSpc>
              <a:defRPr/>
            </a:pP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▶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소고기 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자급률 하락 </a:t>
            </a:r>
            <a:r>
              <a:rPr lang="ko-KR" altLang="en-US" sz="2000" dirty="0" err="1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으로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연결</a:t>
            </a: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  ▶ 국내산 가격 경쟁력 강화 대책 마련 필요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  =&gt;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선제적이고 자율적인 수급 조절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91E962-7AD0-4428-B65B-DC89B14628C2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FEF2347-768D-4D46-BB0A-E5B147F94D03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A1C3918-DB9D-4163-984D-ACD2D7AFA56E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E04479C-F951-43EA-B55F-56AB7AAC2556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2FC638E-8C0A-46E2-8AAB-006A189F718A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43A03CB-253D-4519-A7FD-6C9CDBE291FA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930E9A8-2F51-4CDB-A258-74685769ED72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632C664-DFFD-470D-A20D-0DF092239B81}"/>
                </a:ext>
              </a:extLst>
            </p:cNvPr>
            <p:cNvSpPr/>
            <p:nvPr/>
          </p:nvSpPr>
          <p:spPr>
            <a:xfrm>
              <a:off x="6857999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3574C4-28A1-4D66-3A26-C3B5EB10A939}"/>
              </a:ext>
            </a:extLst>
          </p:cNvPr>
          <p:cNvGrpSpPr/>
          <p:nvPr/>
        </p:nvGrpSpPr>
        <p:grpSpPr>
          <a:xfrm>
            <a:off x="533400" y="1062553"/>
            <a:ext cx="807961" cy="791670"/>
            <a:chOff x="8382000" y="1238068"/>
            <a:chExt cx="1079576" cy="1162232"/>
          </a:xfrm>
        </p:grpSpPr>
        <p:grpSp>
          <p:nvGrpSpPr>
            <p:cNvPr id="3" name="Group 23">
              <a:extLst>
                <a:ext uri="{FF2B5EF4-FFF2-40B4-BE49-F238E27FC236}">
                  <a16:creationId xmlns:a16="http://schemas.microsoft.com/office/drawing/2014/main" id="{C5AA2796-6251-DEE7-8B46-8502E0985BEF}"/>
                </a:ext>
              </a:extLst>
            </p:cNvPr>
            <p:cNvGrpSpPr/>
            <p:nvPr/>
          </p:nvGrpSpPr>
          <p:grpSpPr>
            <a:xfrm>
              <a:off x="8424468" y="1238068"/>
              <a:ext cx="998263" cy="1019385"/>
              <a:chOff x="14166" y="0"/>
              <a:chExt cx="6321668" cy="5493411"/>
            </a:xfrm>
            <a:solidFill>
              <a:schemeClr val="bg1"/>
            </a:solidFill>
          </p:grpSpPr>
          <p:sp>
            <p:nvSpPr>
              <p:cNvPr id="5" name="Freeform 24">
                <a:extLst>
                  <a:ext uri="{FF2B5EF4-FFF2-40B4-BE49-F238E27FC236}">
                    <a16:creationId xmlns:a16="http://schemas.microsoft.com/office/drawing/2014/main" id="{11CDD252-5339-1DE0-D280-EB64B8C71CAF}"/>
                  </a:ext>
                </a:extLst>
              </p:cNvPr>
              <p:cNvSpPr/>
              <p:nvPr/>
            </p:nvSpPr>
            <p:spPr>
              <a:xfrm>
                <a:off x="14166" y="0"/>
                <a:ext cx="6321668" cy="5493411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A07C768-5F25-70E8-C6F0-F39390DC4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0" y="1320724"/>
              <a:ext cx="1079576" cy="1079576"/>
            </a:xfrm>
            <a:prstGeom prst="rect">
              <a:avLst/>
            </a:prstGeom>
          </p:spPr>
        </p:pic>
      </p:grp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F2352225-8535-DE24-FC5B-50A6D1A46546}"/>
              </a:ext>
            </a:extLst>
          </p:cNvPr>
          <p:cNvSpPr txBox="1">
            <a:spLocks/>
          </p:cNvSpPr>
          <p:nvPr/>
        </p:nvSpPr>
        <p:spPr>
          <a:xfrm>
            <a:off x="1447801" y="1062553"/>
            <a:ext cx="2996340" cy="723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소고기 </a:t>
            </a: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(Beef)</a:t>
            </a:r>
            <a:endParaRPr lang="ko-KR" altLang="en-US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17203DCB-1815-C1D1-DEE8-8B4B193F186F}"/>
              </a:ext>
            </a:extLst>
          </p:cNvPr>
          <p:cNvSpPr txBox="1"/>
          <p:nvPr/>
        </p:nvSpPr>
        <p:spPr>
          <a:xfrm>
            <a:off x="1185807" y="2324100"/>
            <a:ext cx="4706936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수입 소고기 도매가격 전망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022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차트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5781708"/>
              </p:ext>
            </p:extLst>
          </p:nvPr>
        </p:nvGraphicFramePr>
        <p:xfrm>
          <a:off x="1579523" y="3099120"/>
          <a:ext cx="8534400" cy="482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3027323" y="2239644"/>
            <a:ext cx="56388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국내산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,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수입산 부위별 평균가격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/>
        </p:nvGraphicFramePr>
        <p:xfrm>
          <a:off x="11047523" y="3112448"/>
          <a:ext cx="5638800" cy="5420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13123509" y="2239644"/>
            <a:ext cx="1486827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자급률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20" name="화살표: 아래쪽 13">
            <a:extLst>
              <a:ext uri="{FF2B5EF4-FFF2-40B4-BE49-F238E27FC236}">
                <a16:creationId xmlns:a16="http://schemas.microsoft.com/office/drawing/2014/main" id="{AA03063E-A98C-4503-BAB7-7F2BCFAA71A5}"/>
              </a:ext>
            </a:extLst>
          </p:cNvPr>
          <p:cNvSpPr/>
          <p:nvPr/>
        </p:nvSpPr>
        <p:spPr>
          <a:xfrm rot="20706991">
            <a:off x="14399692" y="4649940"/>
            <a:ext cx="152346" cy="45155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화살표: 아래쪽 25">
            <a:extLst>
              <a:ext uri="{FF2B5EF4-FFF2-40B4-BE49-F238E27FC236}">
                <a16:creationId xmlns:a16="http://schemas.microsoft.com/office/drawing/2014/main" id="{40840AED-B877-4566-BC41-9F2C2B2209E0}"/>
              </a:ext>
            </a:extLst>
          </p:cNvPr>
          <p:cNvSpPr/>
          <p:nvPr/>
        </p:nvSpPr>
        <p:spPr>
          <a:xfrm rot="20390776">
            <a:off x="15766163" y="6298921"/>
            <a:ext cx="152346" cy="45155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8" name="차트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7643358"/>
              </p:ext>
            </p:extLst>
          </p:nvPr>
        </p:nvGraphicFramePr>
        <p:xfrm>
          <a:off x="11317294" y="3099120"/>
          <a:ext cx="5109156" cy="482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927C2B65-3576-8943-AF93-3EB15C9DF181}"/>
              </a:ext>
            </a:extLst>
          </p:cNvPr>
          <p:cNvSpPr txBox="1"/>
          <p:nvPr/>
        </p:nvSpPr>
        <p:spPr>
          <a:xfrm>
            <a:off x="11317294" y="3099120"/>
            <a:ext cx="11351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[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단위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: % 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7C2B65-3576-8943-AF93-3EB15C9DF181}"/>
              </a:ext>
            </a:extLst>
          </p:cNvPr>
          <p:cNvSpPr txBox="1"/>
          <p:nvPr/>
        </p:nvSpPr>
        <p:spPr>
          <a:xfrm>
            <a:off x="8666123" y="3279396"/>
            <a:ext cx="145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[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단위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/kg ]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6ACD929-95BC-4400-AC87-0B1979C23F18}"/>
              </a:ext>
            </a:extLst>
          </p:cNvPr>
          <p:cNvGrpSpPr/>
          <p:nvPr/>
        </p:nvGrpSpPr>
        <p:grpSpPr>
          <a:xfrm>
            <a:off x="533400" y="1064367"/>
            <a:ext cx="814585" cy="791669"/>
            <a:chOff x="672554" y="1220848"/>
            <a:chExt cx="821208" cy="874652"/>
          </a:xfrm>
        </p:grpSpPr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8DF95C8B-A412-4CDA-8E90-165AAF466159}"/>
                </a:ext>
              </a:extLst>
            </p:cNvPr>
            <p:cNvSpPr/>
            <p:nvPr/>
          </p:nvSpPr>
          <p:spPr>
            <a:xfrm>
              <a:off x="696907" y="1220848"/>
              <a:ext cx="747105" cy="694368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78E264F-C979-4798-9CF3-F353F551A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554" y="1274292"/>
              <a:ext cx="821208" cy="821208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C71ED4C-5917-41A1-A0F4-E309A40D7DF6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A7B133A-7B7A-4C18-8F6A-BFE617C2492B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C4AC28A-BAA0-4C9C-9AC6-E3912EAC9A06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404621F-3A93-4F3C-B02C-96CE9C023095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99456F7-9337-400E-8233-414CEE88B8D1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C09E1AB-8B8B-4412-9996-507D12F0F020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28E87F2-300F-4867-A6B1-EAA4D9ADF5C4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51554A-939D-4753-8A2E-23124A2C06BD}"/>
                </a:ext>
              </a:extLst>
            </p:cNvPr>
            <p:cNvSpPr/>
            <p:nvPr/>
          </p:nvSpPr>
          <p:spPr>
            <a:xfrm>
              <a:off x="6857999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2CBB1E5A-B5BC-5786-3FB6-DFF9AF44BE21}"/>
              </a:ext>
            </a:extLst>
          </p:cNvPr>
          <p:cNvSpPr txBox="1">
            <a:spLocks/>
          </p:cNvSpPr>
          <p:nvPr/>
        </p:nvSpPr>
        <p:spPr>
          <a:xfrm>
            <a:off x="1447800" y="1062553"/>
            <a:ext cx="3200399" cy="723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돼지고기 </a:t>
            </a: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(Folk)</a:t>
            </a:r>
            <a:endParaRPr lang="ko-KR" altLang="en-US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모서리가 둥근 직사각형 6">
            <a:extLst>
              <a:ext uri="{FF2B5EF4-FFF2-40B4-BE49-F238E27FC236}">
                <a16:creationId xmlns:a16="http://schemas.microsoft.com/office/drawing/2014/main" id="{137A4E36-5A04-84E3-10BE-92B012EC239E}"/>
              </a:ext>
            </a:extLst>
          </p:cNvPr>
          <p:cNvSpPr/>
          <p:nvPr/>
        </p:nvSpPr>
        <p:spPr>
          <a:xfrm>
            <a:off x="11317294" y="8195507"/>
            <a:ext cx="5109156" cy="1228727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돼지고기 자급률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감소 후 증가 추세</a:t>
            </a:r>
            <a:endParaRPr lang="en-US" altLang="ko-KR" sz="24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* 2018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 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ASF (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아프리카 </a:t>
            </a:r>
            <a:r>
              <a:rPr lang="ko-KR" altLang="en-US" sz="2000" dirty="0" err="1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돼지열병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50A1DF0C-92DC-E273-2D05-8D02A5A950C1}"/>
              </a:ext>
            </a:extLst>
          </p:cNvPr>
          <p:cNvSpPr/>
          <p:nvPr/>
        </p:nvSpPr>
        <p:spPr>
          <a:xfrm>
            <a:off x="1601677" y="8195508"/>
            <a:ext cx="8518975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삼겹살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냉장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목살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수입 삼겹살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삼겹살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냉동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순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6E1F3C9-853C-AC2B-A325-83772968F1C6}"/>
              </a:ext>
            </a:extLst>
          </p:cNvPr>
          <p:cNvSpPr/>
          <p:nvPr/>
        </p:nvSpPr>
        <p:spPr>
          <a:xfrm rot="12370469">
            <a:off x="14745117" y="4653753"/>
            <a:ext cx="264260" cy="36851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a:endParaRPr>
          </a:p>
        </p:txBody>
      </p:sp>
      <p:sp>
        <p:nvSpPr>
          <p:cNvPr id="8" name="화살표: 아래쪽 25">
            <a:extLst>
              <a:ext uri="{FF2B5EF4-FFF2-40B4-BE49-F238E27FC236}">
                <a16:creationId xmlns:a16="http://schemas.microsoft.com/office/drawing/2014/main" id="{BE579786-58A7-A564-E04D-8A5A7A812FE9}"/>
              </a:ext>
            </a:extLst>
          </p:cNvPr>
          <p:cNvSpPr/>
          <p:nvPr/>
        </p:nvSpPr>
        <p:spPr>
          <a:xfrm rot="20390776">
            <a:off x="13352043" y="5861750"/>
            <a:ext cx="306243" cy="45155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301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차트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8651842"/>
              </p:ext>
            </p:extLst>
          </p:nvPr>
        </p:nvGraphicFramePr>
        <p:xfrm>
          <a:off x="6324599" y="2843935"/>
          <a:ext cx="5722940" cy="5063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6535222"/>
              </p:ext>
            </p:extLst>
          </p:nvPr>
        </p:nvGraphicFramePr>
        <p:xfrm>
          <a:off x="12233329" y="2823828"/>
          <a:ext cx="5791201" cy="5073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차트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9594868"/>
              </p:ext>
            </p:extLst>
          </p:nvPr>
        </p:nvGraphicFramePr>
        <p:xfrm>
          <a:off x="108700" y="2833255"/>
          <a:ext cx="6215899" cy="5129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6E90DF-7A31-4819-AB68-B46C9C934A20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EB845F-F84E-4E06-86F5-0924C3F6ABF9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D2C13DB-FAC6-48D8-A730-EF127765D7A6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99B7588-60EE-4BB7-A125-B5F179405363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0612209-D5E0-4888-8F8D-33536BCE2498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56C72A7-74C7-471E-A4F2-8E3452C3B799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E0C427A-9B40-430F-8FFD-67099B669A72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457815A-819E-40F5-9E26-91881BB4FE57}"/>
                </a:ext>
              </a:extLst>
            </p:cNvPr>
            <p:cNvSpPr/>
            <p:nvPr/>
          </p:nvSpPr>
          <p:spPr>
            <a:xfrm>
              <a:off x="6857999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3" name="모서리가 둥근 직사각형 6">
            <a:extLst>
              <a:ext uri="{FF2B5EF4-FFF2-40B4-BE49-F238E27FC236}">
                <a16:creationId xmlns:a16="http://schemas.microsoft.com/office/drawing/2014/main" id="{7D7686CD-B36C-E014-54A8-E21DEC794CCE}"/>
              </a:ext>
            </a:extLst>
          </p:cNvPr>
          <p:cNvSpPr/>
          <p:nvPr/>
        </p:nvSpPr>
        <p:spPr>
          <a:xfrm>
            <a:off x="1185807" y="8019635"/>
            <a:ext cx="4114799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대형마트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정육점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주로 이용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DFC22-9629-6B02-750C-6085B06D463F}"/>
              </a:ext>
            </a:extLst>
          </p:cNvPr>
          <p:cNvSpPr txBox="1"/>
          <p:nvPr/>
        </p:nvSpPr>
        <p:spPr>
          <a:xfrm>
            <a:off x="1185807" y="2324100"/>
            <a:ext cx="4114800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소매 단계별 경로 비중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782E3F4-53D2-6DFA-7482-D7C51F2FECD9}"/>
              </a:ext>
            </a:extLst>
          </p:cNvPr>
          <p:cNvSpPr txBox="1"/>
          <p:nvPr/>
        </p:nvSpPr>
        <p:spPr>
          <a:xfrm>
            <a:off x="7689762" y="2324100"/>
            <a:ext cx="2992613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부위별 구매 비중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19AB5-0A13-1EB0-94FA-6FF89B97ADEC}"/>
              </a:ext>
            </a:extLst>
          </p:cNvPr>
          <p:cNvSpPr txBox="1"/>
          <p:nvPr/>
        </p:nvSpPr>
        <p:spPr>
          <a:xfrm>
            <a:off x="13632624" y="2324099"/>
            <a:ext cx="2992613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구매 시 고려사항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051C8-64D3-F0D2-163E-385ED7D746B6}"/>
              </a:ext>
            </a:extLst>
          </p:cNvPr>
          <p:cNvSpPr/>
          <p:nvPr/>
        </p:nvSpPr>
        <p:spPr>
          <a:xfrm>
            <a:off x="7086600" y="8019635"/>
            <a:ext cx="4267200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부위 중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삼겹살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가장 선호 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모서리가 둥근 직사각형 6">
            <a:extLst>
              <a:ext uri="{FF2B5EF4-FFF2-40B4-BE49-F238E27FC236}">
                <a16:creationId xmlns:a16="http://schemas.microsoft.com/office/drawing/2014/main" id="{8394119C-90F4-8B1C-2961-7BBCB86EFE32}"/>
              </a:ext>
            </a:extLst>
          </p:cNvPr>
          <p:cNvSpPr/>
          <p:nvPr/>
        </p:nvSpPr>
        <p:spPr>
          <a:xfrm>
            <a:off x="12917104" y="8019634"/>
            <a:ext cx="4647397" cy="1314865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가격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주로 고려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품질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신선도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원산지 도 중요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44603F1-3E42-25E6-134D-4BD605879390}"/>
              </a:ext>
            </a:extLst>
          </p:cNvPr>
          <p:cNvGrpSpPr/>
          <p:nvPr/>
        </p:nvGrpSpPr>
        <p:grpSpPr>
          <a:xfrm>
            <a:off x="533400" y="1064367"/>
            <a:ext cx="814585" cy="791669"/>
            <a:chOff x="672554" y="1220848"/>
            <a:chExt cx="821208" cy="874652"/>
          </a:xfrm>
        </p:grpSpPr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8D2C7C49-5235-D2B0-ED9D-2266B22E8DC2}"/>
                </a:ext>
              </a:extLst>
            </p:cNvPr>
            <p:cNvSpPr/>
            <p:nvPr/>
          </p:nvSpPr>
          <p:spPr>
            <a:xfrm>
              <a:off x="696907" y="1220848"/>
              <a:ext cx="747105" cy="694368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64E18FD-4047-C3F1-F3E6-7B2A5020B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554" y="1274292"/>
              <a:ext cx="821208" cy="821208"/>
            </a:xfrm>
            <a:prstGeom prst="rect">
              <a:avLst/>
            </a:prstGeom>
          </p:spPr>
        </p:pic>
      </p:grp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F801B55C-9640-740B-C79B-A324392CEC47}"/>
              </a:ext>
            </a:extLst>
          </p:cNvPr>
          <p:cNvSpPr txBox="1">
            <a:spLocks/>
          </p:cNvSpPr>
          <p:nvPr/>
        </p:nvSpPr>
        <p:spPr>
          <a:xfrm>
            <a:off x="1447800" y="1062553"/>
            <a:ext cx="3200399" cy="723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돼지고기 </a:t>
            </a: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(Folk)</a:t>
            </a:r>
            <a:endParaRPr lang="ko-KR" altLang="en-US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38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100000">
              <a:srgbClr val="F89C64"/>
            </a:gs>
            <a:gs pos="100000">
              <a:srgbClr val="F3A3A5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/>
          <p:cNvSpPr txBox="1"/>
          <p:nvPr/>
        </p:nvSpPr>
        <p:spPr>
          <a:xfrm>
            <a:off x="1729467" y="4634276"/>
            <a:ext cx="5225456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39"/>
              </a:lnSpc>
            </a:pPr>
            <a:r>
              <a:rPr lang="ko-KR" altLang="en-US" sz="6600" u="none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목차</a:t>
            </a:r>
            <a:endParaRPr lang="en-US" altLang="ko-KR" sz="6600" u="none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lvl="0" indent="0">
              <a:lnSpc>
                <a:spcPts val="7839"/>
              </a:lnSpc>
            </a:pPr>
            <a:endParaRPr lang="en-US" sz="6600" u="none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779391" y="3258201"/>
            <a:ext cx="6301929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ko-KR" altLang="en-US" sz="3200" u="none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수집 및 전처리</a:t>
            </a:r>
            <a:endParaRPr lang="en-US" sz="3200" u="none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3BB780-A7F4-4D65-9814-EC61603795EA}"/>
              </a:ext>
            </a:extLst>
          </p:cNvPr>
          <p:cNvGrpSpPr/>
          <p:nvPr/>
        </p:nvGrpSpPr>
        <p:grpSpPr>
          <a:xfrm>
            <a:off x="8384902" y="2965620"/>
            <a:ext cx="1069482" cy="1187280"/>
            <a:chOff x="8384902" y="2965620"/>
            <a:chExt cx="1069482" cy="1187280"/>
          </a:xfrm>
        </p:grpSpPr>
        <p:grpSp>
          <p:nvGrpSpPr>
            <p:cNvPr id="47" name="Group 23"/>
            <p:cNvGrpSpPr/>
            <p:nvPr/>
          </p:nvGrpSpPr>
          <p:grpSpPr>
            <a:xfrm>
              <a:off x="8423709" y="2965620"/>
              <a:ext cx="998263" cy="1019385"/>
              <a:chOff x="14166" y="0"/>
              <a:chExt cx="6321668" cy="5493411"/>
            </a:xfrm>
          </p:grpSpPr>
          <p:sp>
            <p:nvSpPr>
              <p:cNvPr id="48" name="Freeform 24"/>
              <p:cNvSpPr/>
              <p:nvPr/>
            </p:nvSpPr>
            <p:spPr>
              <a:xfrm>
                <a:off x="14166" y="0"/>
                <a:ext cx="6321668" cy="5493411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E9DC"/>
              </a:solidFill>
            </p:spPr>
          </p:sp>
        </p:grp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4902" y="3083418"/>
              <a:ext cx="1069482" cy="1069482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8305800" y="4575491"/>
            <a:ext cx="7775520" cy="1254754"/>
            <a:chOff x="8322851" y="3707489"/>
            <a:chExt cx="7775520" cy="1254754"/>
          </a:xfrm>
        </p:grpSpPr>
        <p:sp>
          <p:nvSpPr>
            <p:cNvPr id="24" name="TextBox 24"/>
            <p:cNvSpPr txBox="1"/>
            <p:nvPr/>
          </p:nvSpPr>
          <p:spPr>
            <a:xfrm>
              <a:off x="9796442" y="4057736"/>
              <a:ext cx="6301929" cy="434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ko-KR" altLang="en-US" sz="3200" u="none" dirty="0">
                  <a:solidFill>
                    <a:srgbClr val="3B352E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</a:t>
              </a:r>
              <a:r>
                <a:rPr lang="ko-KR" altLang="en-US" sz="3200" dirty="0">
                  <a:solidFill>
                    <a:srgbClr val="3B352E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분석 및 결과 </a:t>
              </a:r>
              <a:endParaRPr lang="en-US" altLang="ko-KR" sz="3200" u="none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27CB3C4-B7AB-4999-A630-B2D9DD2D8B5F}"/>
                </a:ext>
              </a:extLst>
            </p:cNvPr>
            <p:cNvGrpSpPr/>
            <p:nvPr/>
          </p:nvGrpSpPr>
          <p:grpSpPr>
            <a:xfrm>
              <a:off x="8322851" y="3707489"/>
              <a:ext cx="1254754" cy="1254754"/>
              <a:chOff x="8235033" y="3646067"/>
              <a:chExt cx="1254754" cy="1254754"/>
            </a:xfrm>
          </p:grpSpPr>
          <p:grpSp>
            <p:nvGrpSpPr>
              <p:cNvPr id="51" name="Group 23"/>
              <p:cNvGrpSpPr/>
              <p:nvPr/>
            </p:nvGrpSpPr>
            <p:grpSpPr>
              <a:xfrm>
                <a:off x="8363279" y="3704852"/>
                <a:ext cx="998263" cy="1019385"/>
                <a:chOff x="14166" y="0"/>
                <a:chExt cx="6321668" cy="5493411"/>
              </a:xfrm>
            </p:grpSpPr>
            <p:sp>
              <p:nvSpPr>
                <p:cNvPr id="52" name="Freeform 24"/>
                <p:cNvSpPr/>
                <p:nvPr/>
              </p:nvSpPr>
              <p:spPr>
                <a:xfrm>
                  <a:off x="14166" y="0"/>
                  <a:ext cx="6321668" cy="5493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DE9DC"/>
                </a:solidFill>
              </p:spPr>
            </p:sp>
          </p:grpSp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35033" y="3646067"/>
                <a:ext cx="1254754" cy="1254754"/>
              </a:xfrm>
              <a:prstGeom prst="rect">
                <a:avLst/>
              </a:prstGeom>
            </p:spPr>
          </p:pic>
        </p:grpSp>
      </p:grpSp>
      <p:sp>
        <p:nvSpPr>
          <p:cNvPr id="20" name="TextBox 20"/>
          <p:cNvSpPr txBox="1"/>
          <p:nvPr/>
        </p:nvSpPr>
        <p:spPr>
          <a:xfrm>
            <a:off x="9792925" y="1529530"/>
            <a:ext cx="6301929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배경 </a:t>
            </a:r>
            <a:endParaRPr lang="en-US" sz="32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23B761-F7D1-4EFF-988F-108A1DA652FA}"/>
              </a:ext>
            </a:extLst>
          </p:cNvPr>
          <p:cNvGrpSpPr/>
          <p:nvPr/>
        </p:nvGrpSpPr>
        <p:grpSpPr>
          <a:xfrm>
            <a:off x="8410440" y="1238068"/>
            <a:ext cx="1079576" cy="1162232"/>
            <a:chOff x="8322622" y="745000"/>
            <a:chExt cx="1079576" cy="1162232"/>
          </a:xfrm>
        </p:grpSpPr>
        <p:grpSp>
          <p:nvGrpSpPr>
            <p:cNvPr id="29" name="Group 23"/>
            <p:cNvGrpSpPr/>
            <p:nvPr/>
          </p:nvGrpSpPr>
          <p:grpSpPr>
            <a:xfrm>
              <a:off x="8349426" y="745000"/>
              <a:ext cx="998263" cy="1019385"/>
              <a:chOff x="14166" y="0"/>
              <a:chExt cx="6321668" cy="5493411"/>
            </a:xfrm>
          </p:grpSpPr>
          <p:sp>
            <p:nvSpPr>
              <p:cNvPr id="31" name="Freeform 24"/>
              <p:cNvSpPr/>
              <p:nvPr/>
            </p:nvSpPr>
            <p:spPr>
              <a:xfrm>
                <a:off x="14166" y="0"/>
                <a:ext cx="6321668" cy="5493411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E9DC"/>
              </a:solidFill>
            </p:spPr>
          </p:sp>
        </p:grp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622" y="827656"/>
              <a:ext cx="1079576" cy="1079576"/>
            </a:xfrm>
            <a:prstGeom prst="rect">
              <a:avLst/>
            </a:prstGeom>
          </p:spPr>
        </p:pic>
      </p:grpSp>
      <p:sp>
        <p:nvSpPr>
          <p:cNvPr id="36" name="TextBox 26"/>
          <p:cNvSpPr txBox="1"/>
          <p:nvPr/>
        </p:nvSpPr>
        <p:spPr>
          <a:xfrm>
            <a:off x="9792925" y="8419746"/>
            <a:ext cx="6301929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ko-KR" altLang="en-US" sz="32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목록 및 출처 </a:t>
            </a:r>
            <a:r>
              <a:rPr lang="en-US" altLang="ko-KR" sz="32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32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참고문헌</a:t>
            </a:r>
            <a:endParaRPr lang="en-US" altLang="ko-KR" sz="32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E5EDAF5-4837-4A5E-8CBF-E94CC30FACD4}"/>
              </a:ext>
            </a:extLst>
          </p:cNvPr>
          <p:cNvGrpSpPr/>
          <p:nvPr/>
        </p:nvGrpSpPr>
        <p:grpSpPr>
          <a:xfrm>
            <a:off x="8346446" y="8079746"/>
            <a:ext cx="1254754" cy="1254754"/>
            <a:chOff x="8346446" y="8079746"/>
            <a:chExt cx="1254754" cy="1254754"/>
          </a:xfrm>
        </p:grpSpPr>
        <p:sp>
          <p:nvSpPr>
            <p:cNvPr id="56" name="Freeform 24"/>
            <p:cNvSpPr/>
            <p:nvPr/>
          </p:nvSpPr>
          <p:spPr>
            <a:xfrm>
              <a:off x="8451097" y="8124569"/>
              <a:ext cx="998263" cy="1019385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E9DC"/>
            </a:solidFill>
          </p:spPr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446" y="8079746"/>
              <a:ext cx="1254754" cy="1254754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8434046" y="6401634"/>
            <a:ext cx="7696418" cy="1180266"/>
            <a:chOff x="8398436" y="6726126"/>
            <a:chExt cx="7696418" cy="118026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20D1ECE-7965-4EB9-A3B9-0F53121BBDE2}"/>
                </a:ext>
              </a:extLst>
            </p:cNvPr>
            <p:cNvGrpSpPr/>
            <p:nvPr/>
          </p:nvGrpSpPr>
          <p:grpSpPr>
            <a:xfrm>
              <a:off x="8398436" y="6726126"/>
              <a:ext cx="1069482" cy="1180266"/>
              <a:chOff x="8310618" y="6664704"/>
              <a:chExt cx="1069482" cy="1180266"/>
            </a:xfrm>
          </p:grpSpPr>
          <p:grpSp>
            <p:nvGrpSpPr>
              <p:cNvPr id="53" name="Group 23"/>
              <p:cNvGrpSpPr/>
              <p:nvPr/>
            </p:nvGrpSpPr>
            <p:grpSpPr>
              <a:xfrm>
                <a:off x="8349424" y="6664704"/>
                <a:ext cx="998263" cy="1019385"/>
                <a:chOff x="14166" y="0"/>
                <a:chExt cx="6321668" cy="5493411"/>
              </a:xfrm>
            </p:grpSpPr>
            <p:sp>
              <p:nvSpPr>
                <p:cNvPr id="54" name="Freeform 24"/>
                <p:cNvSpPr/>
                <p:nvPr/>
              </p:nvSpPr>
              <p:spPr>
                <a:xfrm>
                  <a:off x="14166" y="0"/>
                  <a:ext cx="6321668" cy="5493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665" h="6350000">
                      <a:moveTo>
                        <a:pt x="3160833" y="0"/>
                      </a:moveTo>
                      <a:lnTo>
                        <a:pt x="3160833" y="0"/>
                      </a:lnTo>
                      <a:cubicBezTo>
                        <a:pt x="4908795" y="7817"/>
                        <a:pt x="6321666" y="1427021"/>
                        <a:pt x="6321666" y="3175000"/>
                      </a:cubicBezTo>
                      <a:cubicBezTo>
                        <a:pt x="6321666" y="4922979"/>
                        <a:pt x="4908795" y="6342183"/>
                        <a:pt x="3160833" y="6350000"/>
                      </a:cubicBezTo>
                      <a:cubicBezTo>
                        <a:pt x="1412871" y="6342183"/>
                        <a:pt x="0" y="4922979"/>
                        <a:pt x="0" y="3175000"/>
                      </a:cubicBezTo>
                      <a:cubicBezTo>
                        <a:pt x="0" y="1427021"/>
                        <a:pt x="1412871" y="7817"/>
                        <a:pt x="3160833" y="0"/>
                      </a:cubicBezTo>
                      <a:close/>
                    </a:path>
                  </a:pathLst>
                </a:custGeom>
                <a:solidFill>
                  <a:srgbClr val="EDE9DC"/>
                </a:solidFill>
              </p:spPr>
            </p:sp>
          </p:grpSp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10618" y="6775488"/>
                <a:ext cx="1069482" cy="1069482"/>
              </a:xfrm>
              <a:prstGeom prst="rect">
                <a:avLst/>
              </a:prstGeom>
            </p:spPr>
          </p:pic>
        </p:grpSp>
        <p:sp>
          <p:nvSpPr>
            <p:cNvPr id="65" name="TextBox 26"/>
            <p:cNvSpPr txBox="1"/>
            <p:nvPr/>
          </p:nvSpPr>
          <p:spPr>
            <a:xfrm>
              <a:off x="9792925" y="7017588"/>
              <a:ext cx="6301929" cy="434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ko-KR" altLang="en-US" sz="3200" dirty="0">
                  <a:solidFill>
                    <a:srgbClr val="3B352E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sz="32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338"/>
          <a:stretch/>
        </p:blipFill>
        <p:spPr>
          <a:xfrm>
            <a:off x="1299688" y="3623127"/>
            <a:ext cx="8593711" cy="41873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6F6D73-F22C-4044-8B84-12AACA91B0BC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DCB82E8-F3C4-4BCD-A1B3-3AEB94BDB231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E77BF9E-80D4-4DA6-9C29-BF159ECD1439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91AF54C-5339-4FAE-8312-3750470B7CDB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0D09EEE-1958-4B1D-A209-7D10FE04996C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41C8D3B-F2DB-4261-8A28-396553B23F1E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8148E9D-B810-4215-B03C-E7A577769482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4C2DBC1-5A73-4CC8-A798-D6FDC08ACB12}"/>
                </a:ext>
              </a:extLst>
            </p:cNvPr>
            <p:cNvSpPr/>
            <p:nvPr/>
          </p:nvSpPr>
          <p:spPr>
            <a:xfrm>
              <a:off x="6857999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34052CBC-F2F1-7065-F497-A565904213D6}"/>
              </a:ext>
            </a:extLst>
          </p:cNvPr>
          <p:cNvSpPr txBox="1"/>
          <p:nvPr/>
        </p:nvSpPr>
        <p:spPr>
          <a:xfrm>
            <a:off x="1185806" y="2324100"/>
            <a:ext cx="4986393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수입 돼지고기 도매가격 전망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7B7F2A8-21D9-A217-294E-414CDCAED403}"/>
              </a:ext>
            </a:extLst>
          </p:cNvPr>
          <p:cNvSpPr txBox="1"/>
          <p:nvPr/>
        </p:nvSpPr>
        <p:spPr>
          <a:xfrm>
            <a:off x="10515600" y="3584833"/>
            <a:ext cx="7262712" cy="4211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국내산 공급량 증가 추세</a:t>
            </a:r>
            <a:endParaRPr lang="en-US" altLang="ko-KR" sz="20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   But, 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관세율 철폐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로 인한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수입산 돼지고기 가격 경쟁력 강화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▶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관세 철폐 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미국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EU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2021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 이미 시행</a:t>
            </a: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>
              <a:lnSpc>
                <a:spcPts val="4200"/>
              </a:lnSpc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▶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ASF / 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수입량 증감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따라 자급률 변동 가능성 있음</a:t>
            </a: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  ▶ 국내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돼지고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기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국제 경쟁력 낮은 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  =&gt;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경쟁력 강화 대책 강구 필요</a:t>
            </a: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      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지속적인 입식 조절 및 생산성 향상 노력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6278A68-965B-993A-808A-DEAE0950871C}"/>
              </a:ext>
            </a:extLst>
          </p:cNvPr>
          <p:cNvGrpSpPr/>
          <p:nvPr/>
        </p:nvGrpSpPr>
        <p:grpSpPr>
          <a:xfrm>
            <a:off x="533400" y="1064367"/>
            <a:ext cx="814585" cy="791669"/>
            <a:chOff x="672554" y="1220848"/>
            <a:chExt cx="821208" cy="874652"/>
          </a:xfrm>
        </p:grpSpPr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6E1FCCB7-5D0A-C068-9BE0-20BB36F3A2CC}"/>
                </a:ext>
              </a:extLst>
            </p:cNvPr>
            <p:cNvSpPr/>
            <p:nvPr/>
          </p:nvSpPr>
          <p:spPr>
            <a:xfrm>
              <a:off x="696907" y="1220848"/>
              <a:ext cx="747105" cy="694368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1388075-662D-CE22-EBA8-61E5016D3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554" y="1274292"/>
              <a:ext cx="821208" cy="821208"/>
            </a:xfrm>
            <a:prstGeom prst="rect">
              <a:avLst/>
            </a:prstGeom>
          </p:spPr>
        </p:pic>
      </p:grp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C6FFE177-7E93-9536-5444-C14EE5E9119D}"/>
              </a:ext>
            </a:extLst>
          </p:cNvPr>
          <p:cNvSpPr txBox="1">
            <a:spLocks/>
          </p:cNvSpPr>
          <p:nvPr/>
        </p:nvSpPr>
        <p:spPr>
          <a:xfrm>
            <a:off x="1447800" y="1062553"/>
            <a:ext cx="3200399" cy="723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돼지고기 </a:t>
            </a: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(Folk)</a:t>
            </a:r>
            <a:endParaRPr lang="ko-KR" altLang="en-US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96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차트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1529649"/>
              </p:ext>
            </p:extLst>
          </p:nvPr>
        </p:nvGraphicFramePr>
        <p:xfrm>
          <a:off x="11269879" y="3094821"/>
          <a:ext cx="5194086" cy="482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차트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0309526"/>
              </p:ext>
            </p:extLst>
          </p:nvPr>
        </p:nvGraphicFramePr>
        <p:xfrm>
          <a:off x="1624873" y="3094822"/>
          <a:ext cx="8495779" cy="482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2895600" y="2239644"/>
            <a:ext cx="5638800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호수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별 평균가격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13123509" y="2239644"/>
            <a:ext cx="1486827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자급률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7C2B65-3576-8943-AF93-3EB15C9DF181}"/>
              </a:ext>
            </a:extLst>
          </p:cNvPr>
          <p:cNvSpPr txBox="1"/>
          <p:nvPr/>
        </p:nvSpPr>
        <p:spPr>
          <a:xfrm>
            <a:off x="11320440" y="3253007"/>
            <a:ext cx="113512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[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단위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: % 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C2B65-3576-8943-AF93-3EB15C9DF181}"/>
              </a:ext>
            </a:extLst>
          </p:cNvPr>
          <p:cNvSpPr txBox="1"/>
          <p:nvPr/>
        </p:nvSpPr>
        <p:spPr>
          <a:xfrm>
            <a:off x="8666123" y="3253008"/>
            <a:ext cx="145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[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단위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/kg ]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BC30CC-036C-4B55-9089-B9CCC02EC402}"/>
              </a:ext>
            </a:extLst>
          </p:cNvPr>
          <p:cNvGrpSpPr/>
          <p:nvPr/>
        </p:nvGrpSpPr>
        <p:grpSpPr>
          <a:xfrm>
            <a:off x="626341" y="1000891"/>
            <a:ext cx="846859" cy="846859"/>
            <a:chOff x="4715741" y="1782662"/>
            <a:chExt cx="846859" cy="846859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DD0477B-59BA-41FF-AA7D-F9F64D381D25}"/>
                </a:ext>
              </a:extLst>
            </p:cNvPr>
            <p:cNvSpPr/>
            <p:nvPr/>
          </p:nvSpPr>
          <p:spPr>
            <a:xfrm>
              <a:off x="4728116" y="1830270"/>
              <a:ext cx="741080" cy="6284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B868D22-1681-4086-A0A8-9E28D2B11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5741" y="1782662"/>
              <a:ext cx="846859" cy="846859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464B1FB-08F9-45D6-9509-D8231862F5D9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624337A-71CC-4A84-B30A-7F91D54B6CB0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99BB703-D9ED-4A7F-B09D-829523B38326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C16675C-A6B7-47DB-ACBF-A1C1D0D49514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9261305-4449-4543-96D0-EB8295E1EC2F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28D554F-2C35-4B75-89C0-63F4356F26BD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907F131-3FC3-4573-9915-694564FD7CF7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BA149E7-4BD1-49D6-AD7F-96A956E67D93}"/>
                </a:ext>
              </a:extLst>
            </p:cNvPr>
            <p:cNvSpPr/>
            <p:nvPr/>
          </p:nvSpPr>
          <p:spPr>
            <a:xfrm>
              <a:off x="6857999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8C2D25-1E24-E3EF-FB67-6E249A195AEA}"/>
              </a:ext>
            </a:extLst>
          </p:cNvPr>
          <p:cNvSpPr txBox="1">
            <a:spLocks/>
          </p:cNvSpPr>
          <p:nvPr/>
        </p:nvSpPr>
        <p:spPr>
          <a:xfrm>
            <a:off x="1447800" y="1062553"/>
            <a:ext cx="3581400" cy="723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닭고기 </a:t>
            </a: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(Chicken)</a:t>
            </a:r>
            <a:endParaRPr lang="ko-KR" altLang="en-US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모서리가 둥근 직사각형 6">
            <a:extLst>
              <a:ext uri="{FF2B5EF4-FFF2-40B4-BE49-F238E27FC236}">
                <a16:creationId xmlns:a16="http://schemas.microsoft.com/office/drawing/2014/main" id="{9493A0D7-38C5-49C2-0544-418D317B76A6}"/>
              </a:ext>
            </a:extLst>
          </p:cNvPr>
          <p:cNvSpPr/>
          <p:nvPr/>
        </p:nvSpPr>
        <p:spPr>
          <a:xfrm>
            <a:off x="1601677" y="8195508"/>
            <a:ext cx="8518975" cy="1748592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닭고기 관련 사업장 수요 영향</a:t>
            </a:r>
            <a:endParaRPr lang="en-US" altLang="ko-KR" sz="24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5-6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호 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삼계탕 용</a:t>
            </a:r>
            <a:endParaRPr lang="en-US" altLang="ko-KR" sz="24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7-10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호 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프랜차이즈 치킨 용</a:t>
            </a:r>
            <a:endParaRPr lang="en-US" altLang="ko-KR" sz="24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B4E948AE-7AAE-0D78-C176-283993A0FB74}"/>
              </a:ext>
            </a:extLst>
          </p:cNvPr>
          <p:cNvSpPr/>
          <p:nvPr/>
        </p:nvSpPr>
        <p:spPr>
          <a:xfrm>
            <a:off x="11166371" y="8195508"/>
            <a:ext cx="5369029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닭고기 자급률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감소 후 증가 추세</a:t>
            </a:r>
            <a:endParaRPr lang="en-US" altLang="ko-KR" sz="24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* 2019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 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HPAI (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고병원성 조류인플루엔자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562E6463-5387-1AE5-5CA8-23B91E9FFF6E}"/>
              </a:ext>
            </a:extLst>
          </p:cNvPr>
          <p:cNvSpPr/>
          <p:nvPr/>
        </p:nvSpPr>
        <p:spPr>
          <a:xfrm rot="11667570">
            <a:off x="14824623" y="4959240"/>
            <a:ext cx="264260" cy="36851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08FF5FBC-A883-64AE-544F-E613E6267819}"/>
              </a:ext>
            </a:extLst>
          </p:cNvPr>
          <p:cNvSpPr/>
          <p:nvPr/>
        </p:nvSpPr>
        <p:spPr>
          <a:xfrm rot="12050074">
            <a:off x="12109357" y="6047444"/>
            <a:ext cx="264260" cy="36851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a:endParaRPr>
          </a:p>
        </p:txBody>
      </p:sp>
      <p:sp>
        <p:nvSpPr>
          <p:cNvPr id="8" name="화살표: 아래쪽 25">
            <a:extLst>
              <a:ext uri="{FF2B5EF4-FFF2-40B4-BE49-F238E27FC236}">
                <a16:creationId xmlns:a16="http://schemas.microsoft.com/office/drawing/2014/main" id="{86392760-2865-AD94-FFA8-3DE437B899CA}"/>
              </a:ext>
            </a:extLst>
          </p:cNvPr>
          <p:cNvSpPr/>
          <p:nvPr/>
        </p:nvSpPr>
        <p:spPr>
          <a:xfrm rot="19514874">
            <a:off x="13528219" y="6444807"/>
            <a:ext cx="306243" cy="451554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black">
                    <a:lumMod val="50000"/>
                    <a:lumOff val="5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314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차트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8339556"/>
              </p:ext>
            </p:extLst>
          </p:nvPr>
        </p:nvGraphicFramePr>
        <p:xfrm>
          <a:off x="4978684" y="3208276"/>
          <a:ext cx="4271134" cy="4291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차트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884085"/>
              </p:ext>
            </p:extLst>
          </p:nvPr>
        </p:nvGraphicFramePr>
        <p:xfrm>
          <a:off x="8945389" y="2967920"/>
          <a:ext cx="5290382" cy="4329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627876" y="2318891"/>
            <a:ext cx="40386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소매 단계별 경로 비중 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14211677" y="2318891"/>
            <a:ext cx="32004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구매 시 고려사항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5579895" y="2318891"/>
            <a:ext cx="3020966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부위별 구매 비중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0A992D60-B85D-4373-99E0-06505E554A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68977"/>
              </p:ext>
            </p:extLst>
          </p:nvPr>
        </p:nvGraphicFramePr>
        <p:xfrm>
          <a:off x="13765730" y="3009900"/>
          <a:ext cx="4258481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5" name="TextBox 3">
            <a:extLst>
              <a:ext uri="{FF2B5EF4-FFF2-40B4-BE49-F238E27FC236}">
                <a16:creationId xmlns:a16="http://schemas.microsoft.com/office/drawing/2014/main" id="{F11066F5-15D7-4B5C-B732-25DB60584E7D}"/>
              </a:ext>
            </a:extLst>
          </p:cNvPr>
          <p:cNvSpPr txBox="1"/>
          <p:nvPr/>
        </p:nvSpPr>
        <p:spPr>
          <a:xfrm>
            <a:off x="9598236" y="2283348"/>
            <a:ext cx="399424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생닭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구매 시 선호 크기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EF23BF-B740-4B66-A8D6-D0E72A9F6890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E579D17-67E1-4EA9-A93D-7429E2F755C1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D342A54-CBE2-481A-B52F-24352381CDAA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9A9C926-8C9E-42B9-84A3-DE93353740FA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E47355A-DF8D-4394-B015-84878BA99399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873CD4-1BCD-480B-BFA8-5E6A1F365C0A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9DEA506-3684-4E5F-B6B0-E6E4230F5BC7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CFEFA8D-8010-4BA5-886B-76E339271573}"/>
                </a:ext>
              </a:extLst>
            </p:cNvPr>
            <p:cNvSpPr/>
            <p:nvPr/>
          </p:nvSpPr>
          <p:spPr>
            <a:xfrm>
              <a:off x="6857999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3422339-610E-E8B7-4548-3294BAF15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71" y="3413504"/>
            <a:ext cx="4156135" cy="372296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0FCAC2E-F1B2-A18F-E202-8DDE471526C4}"/>
              </a:ext>
            </a:extLst>
          </p:cNvPr>
          <p:cNvGrpSpPr/>
          <p:nvPr/>
        </p:nvGrpSpPr>
        <p:grpSpPr>
          <a:xfrm>
            <a:off x="626341" y="1000891"/>
            <a:ext cx="846859" cy="846859"/>
            <a:chOff x="4715741" y="1782662"/>
            <a:chExt cx="846859" cy="846859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8844FBB-5CBF-920D-5125-E028B545CF8C}"/>
                </a:ext>
              </a:extLst>
            </p:cNvPr>
            <p:cNvSpPr/>
            <p:nvPr/>
          </p:nvSpPr>
          <p:spPr>
            <a:xfrm>
              <a:off x="4728116" y="1830270"/>
              <a:ext cx="741080" cy="6284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0D62349-FCB3-2004-9EC5-27B20AC57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5741" y="1782662"/>
              <a:ext cx="846859" cy="846859"/>
            </a:xfrm>
            <a:prstGeom prst="rect">
              <a:avLst/>
            </a:prstGeom>
          </p:spPr>
        </p:pic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EC77D2B-A877-4DB8-90C7-20AC92CD58D2}"/>
              </a:ext>
            </a:extLst>
          </p:cNvPr>
          <p:cNvSpPr txBox="1">
            <a:spLocks/>
          </p:cNvSpPr>
          <p:nvPr/>
        </p:nvSpPr>
        <p:spPr>
          <a:xfrm>
            <a:off x="1447800" y="1062553"/>
            <a:ext cx="3581400" cy="723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닭고기 </a:t>
            </a: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(Chicken)</a:t>
            </a:r>
            <a:endParaRPr lang="ko-KR" altLang="en-US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7" name="모서리가 둥근 직사각형 6">
            <a:extLst>
              <a:ext uri="{FF2B5EF4-FFF2-40B4-BE49-F238E27FC236}">
                <a16:creationId xmlns:a16="http://schemas.microsoft.com/office/drawing/2014/main" id="{60486339-D796-B5FE-5572-0630A79F2593}"/>
              </a:ext>
            </a:extLst>
          </p:cNvPr>
          <p:cNvSpPr/>
          <p:nvPr/>
        </p:nvSpPr>
        <p:spPr>
          <a:xfrm>
            <a:off x="682171" y="7465597"/>
            <a:ext cx="3661229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일반음식점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주로 이용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8" name="모서리가 둥근 직사각형 6">
            <a:extLst>
              <a:ext uri="{FF2B5EF4-FFF2-40B4-BE49-F238E27FC236}">
                <a16:creationId xmlns:a16="http://schemas.microsoft.com/office/drawing/2014/main" id="{E8CCF035-C70F-489F-A4FD-739F3437F17C}"/>
              </a:ext>
            </a:extLst>
          </p:cNvPr>
          <p:cNvSpPr/>
          <p:nvPr/>
        </p:nvSpPr>
        <p:spPr>
          <a:xfrm>
            <a:off x="5257800" y="7465597"/>
            <a:ext cx="3614353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닭한마리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닭다리 위주</a:t>
            </a:r>
            <a:endParaRPr lang="en-US" altLang="ko-KR" sz="24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구매 선호 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9" name="모서리가 둥근 직사각형 6">
            <a:extLst>
              <a:ext uri="{FF2B5EF4-FFF2-40B4-BE49-F238E27FC236}">
                <a16:creationId xmlns:a16="http://schemas.microsoft.com/office/drawing/2014/main" id="{660BFC3A-996E-092E-112A-29A7A20AEA6B}"/>
              </a:ext>
            </a:extLst>
          </p:cNvPr>
          <p:cNvSpPr/>
          <p:nvPr/>
        </p:nvSpPr>
        <p:spPr>
          <a:xfrm>
            <a:off x="9829800" y="7465597"/>
            <a:ext cx="3519872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10~12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호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구매 선호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1" name="모서리가 둥근 직사각형 6">
            <a:extLst>
              <a:ext uri="{FF2B5EF4-FFF2-40B4-BE49-F238E27FC236}">
                <a16:creationId xmlns:a16="http://schemas.microsoft.com/office/drawing/2014/main" id="{8AA76A9A-5007-80A6-ABF8-99F35BE4DC17}"/>
              </a:ext>
            </a:extLst>
          </p:cNvPr>
          <p:cNvSpPr/>
          <p:nvPr/>
        </p:nvSpPr>
        <p:spPr>
          <a:xfrm>
            <a:off x="14310948" y="7465597"/>
            <a:ext cx="3519872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신선도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주로 고려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2365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D285BB-BF65-4BBB-AE7C-E442C4BA5A78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561B0AC-1D51-4FC2-97CE-2E08DF7AB482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B96C160-9010-4A55-9282-DA56CE63633F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20F8529-25DD-4132-8790-D0C6D0998708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D31D87-3794-42FE-BAFB-0049BE89E881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F963BEE-FBED-4C98-B9ED-38E6D2D9DDE6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629EFB7-3485-4342-B3EC-A35DD7969F43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F142A8D-11D8-412E-AAEA-219AFA3EA50C}"/>
                </a:ext>
              </a:extLst>
            </p:cNvPr>
            <p:cNvSpPr/>
            <p:nvPr/>
          </p:nvSpPr>
          <p:spPr>
            <a:xfrm>
              <a:off x="6857999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716FC3-946C-D96E-A741-073F745781BE}"/>
              </a:ext>
            </a:extLst>
          </p:cNvPr>
          <p:cNvGrpSpPr/>
          <p:nvPr/>
        </p:nvGrpSpPr>
        <p:grpSpPr>
          <a:xfrm>
            <a:off x="626341" y="1000891"/>
            <a:ext cx="846859" cy="846859"/>
            <a:chOff x="4715741" y="1782662"/>
            <a:chExt cx="846859" cy="846859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EBFACABD-AE71-A6DD-6564-9239104FAA7C}"/>
                </a:ext>
              </a:extLst>
            </p:cNvPr>
            <p:cNvSpPr/>
            <p:nvPr/>
          </p:nvSpPr>
          <p:spPr>
            <a:xfrm>
              <a:off x="4728116" y="1830270"/>
              <a:ext cx="741080" cy="6284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3E9F341-3D51-A85B-243F-7B2D6BE6B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5741" y="1782662"/>
              <a:ext cx="846859" cy="846859"/>
            </a:xfrm>
            <a:prstGeom prst="rect">
              <a:avLst/>
            </a:prstGeom>
          </p:spPr>
        </p:pic>
      </p:grp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A693CC3B-42D9-8BB9-AEDA-92565D76D2F5}"/>
              </a:ext>
            </a:extLst>
          </p:cNvPr>
          <p:cNvSpPr txBox="1">
            <a:spLocks/>
          </p:cNvSpPr>
          <p:nvPr/>
        </p:nvSpPr>
        <p:spPr>
          <a:xfrm>
            <a:off x="1447800" y="1062553"/>
            <a:ext cx="3581400" cy="72353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닭고기 </a:t>
            </a: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(Chicken)</a:t>
            </a:r>
            <a:endParaRPr lang="ko-KR" altLang="en-US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F515709A-4660-8CB2-3AEA-2439EDB4FE8B}"/>
              </a:ext>
            </a:extLst>
          </p:cNvPr>
          <p:cNvSpPr txBox="1"/>
          <p:nvPr/>
        </p:nvSpPr>
        <p:spPr>
          <a:xfrm>
            <a:off x="1185806" y="2324100"/>
            <a:ext cx="4706937" cy="459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수입 닭고기 </a:t>
            </a:r>
            <a:r>
              <a:rPr lang="ko-KR" altLang="en-US" sz="3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도매가격 전망</a:t>
            </a:r>
            <a:endParaRPr kumimoji="0" lang="en-US" altLang="ko-KR" sz="3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589"/>
          <a:stretch/>
        </p:blipFill>
        <p:spPr>
          <a:xfrm>
            <a:off x="1307225" y="3623126"/>
            <a:ext cx="7372318" cy="4240079"/>
          </a:xfrm>
          <a:prstGeom prst="rect">
            <a:avLst/>
          </a:prstGeom>
        </p:spPr>
      </p:pic>
      <p:sp>
        <p:nvSpPr>
          <p:cNvPr id="24" name="TextBox 3">
            <a:extLst>
              <a:ext uri="{FF2B5EF4-FFF2-40B4-BE49-F238E27FC236}">
                <a16:creationId xmlns:a16="http://schemas.microsoft.com/office/drawing/2014/main" id="{967006F5-B4BD-0ABA-EE84-5D540CC80763}"/>
              </a:ext>
            </a:extLst>
          </p:cNvPr>
          <p:cNvSpPr txBox="1"/>
          <p:nvPr/>
        </p:nvSpPr>
        <p:spPr>
          <a:xfrm>
            <a:off x="9425088" y="3594098"/>
            <a:ext cx="7555687" cy="4211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국내산 공급량 증가 추세</a:t>
            </a:r>
            <a:endParaRPr lang="en-US" altLang="ko-KR" sz="20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   But, 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관세율 철폐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로 인한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수입산 닭고기 가격 경쟁력 강화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B352E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▶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관세 철폐 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미국 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2021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 이미 시행 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덴마크 </a:t>
            </a: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2026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</a:t>
            </a: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>
              <a:lnSpc>
                <a:spcPts val="4200"/>
              </a:lnSpc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▶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HPAI / 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병아리 수급 불균형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따라 자급률 변동 가능성 있음</a:t>
            </a: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   ▶ 생산비 상승 및 생계유통가격 하락으로 인한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B352E"/>
                </a:solidFill>
                <a:effectLst/>
                <a:uLnTx/>
                <a:uFillTx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+mn-cs"/>
              </a:rPr>
              <a:t>계업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업체 부담</a:t>
            </a: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  =&gt; </a:t>
            </a:r>
            <a:r>
              <a:rPr lang="ko-KR" altLang="en-US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경쟁력 강화 대책 강구 필요</a:t>
            </a:r>
            <a:endParaRPr lang="en-US" altLang="ko-KR" sz="20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0" marR="0" lvl="0" indent="0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       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종계 및 육계 생산성 향상 등 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여기어때 잘난체 OTF" panose="020B0600000101010101" pitchFamily="34" charset="-127"/>
              <a:ea typeface="여기어때 잘난체 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619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592688" y="1337862"/>
            <a:ext cx="74676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1. 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육류 소비 구조 변화에 따른 대응</a:t>
            </a:r>
            <a:endParaRPr lang="en-US" altLang="ko-KR" sz="36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201812" y="2524896"/>
            <a:ext cx="3810000" cy="426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고령층 인구 증가</a:t>
            </a:r>
            <a:endParaRPr lang="en-US" altLang="ko-KR" sz="28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F08FF45-82C5-4D1D-9AA1-6469F2872E42}"/>
              </a:ext>
            </a:extLst>
          </p:cNvPr>
          <p:cNvGrpSpPr/>
          <p:nvPr/>
        </p:nvGrpSpPr>
        <p:grpSpPr>
          <a:xfrm>
            <a:off x="266700" y="8408943"/>
            <a:ext cx="6990144" cy="1024032"/>
            <a:chOff x="1016701" y="8328205"/>
            <a:chExt cx="6752965" cy="1074221"/>
          </a:xfrm>
        </p:grpSpPr>
        <p:sp>
          <p:nvSpPr>
            <p:cNvPr id="51" name="모서리가 둥근 직사각형 6">
              <a:extLst>
                <a:ext uri="{FF2B5EF4-FFF2-40B4-BE49-F238E27FC236}">
                  <a16:creationId xmlns:a16="http://schemas.microsoft.com/office/drawing/2014/main" id="{83AEE9A1-5195-48EF-B261-1C05F39241FF}"/>
                </a:ext>
              </a:extLst>
            </p:cNvPr>
            <p:cNvSpPr/>
            <p:nvPr/>
          </p:nvSpPr>
          <p:spPr>
            <a:xfrm>
              <a:off x="1016701" y="8328205"/>
              <a:ext cx="5521087" cy="1074221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소포장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판매</a:t>
              </a:r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경로 확대 </a:t>
              </a:r>
              <a:endPara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정육 자판기</a:t>
              </a:r>
              <a:r>
                <a:rPr lang="en-US" altLang="ko-KR" sz="24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편의점 </a:t>
              </a:r>
              <a:r>
                <a:rPr lang="en-US" altLang="ko-KR" sz="24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</a:t>
              </a:r>
              <a:endPara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2" name="TextBox 20">
              <a:extLst>
                <a:ext uri="{FF2B5EF4-FFF2-40B4-BE49-F238E27FC236}">
                  <a16:creationId xmlns:a16="http://schemas.microsoft.com/office/drawing/2014/main" id="{45C6CAA5-B4EF-4FF0-ACE7-7C7C6FA934B8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43223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53" name="그림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285883"/>
            <a:ext cx="5715000" cy="4600818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rcRect l="191" r="25357"/>
          <a:stretch/>
        </p:blipFill>
        <p:spPr>
          <a:xfrm>
            <a:off x="6250224" y="3285882"/>
            <a:ext cx="5713176" cy="460081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92688" y="2524625"/>
            <a:ext cx="5063024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가정 내 소비 </a:t>
            </a:r>
            <a:r>
              <a:rPr lang="en-US" altLang="ko-KR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1</a:t>
            </a:r>
            <a:r>
              <a:rPr lang="en-US" altLang="ko-KR" sz="2800" spc="-6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· 2</a:t>
            </a:r>
            <a:r>
              <a:rPr lang="ko-KR" altLang="en-US" sz="2800" spc="-6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 가구 증가</a:t>
            </a:r>
            <a:endParaRPr lang="en-US" altLang="ko-KR" sz="28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6" name="모서리가 둥근 직사각형 6">
            <a:extLst>
              <a:ext uri="{FF2B5EF4-FFF2-40B4-BE49-F238E27FC236}">
                <a16:creationId xmlns:a16="http://schemas.microsoft.com/office/drawing/2014/main" id="{83AEE9A1-5195-48EF-B261-1C05F39241FF}"/>
              </a:ext>
            </a:extLst>
          </p:cNvPr>
          <p:cNvSpPr/>
          <p:nvPr/>
        </p:nvSpPr>
        <p:spPr>
          <a:xfrm>
            <a:off x="6250224" y="8423169"/>
            <a:ext cx="5713176" cy="1024032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고령 친화 식품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개발</a:t>
            </a:r>
            <a:endParaRPr lang="en-US" altLang="ko-KR" sz="24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7" name="모서리가 둥근 직사각형 6">
            <a:extLst>
              <a:ext uri="{FF2B5EF4-FFF2-40B4-BE49-F238E27FC236}">
                <a16:creationId xmlns:a16="http://schemas.microsoft.com/office/drawing/2014/main" id="{83AEE9A1-5195-48EF-B261-1C05F39241FF}"/>
              </a:ext>
            </a:extLst>
          </p:cNvPr>
          <p:cNvSpPr/>
          <p:nvPr/>
        </p:nvSpPr>
        <p:spPr>
          <a:xfrm>
            <a:off x="12340883" y="8423169"/>
            <a:ext cx="5715000" cy="1024032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도소매 가격 연동제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필요</a:t>
            </a:r>
            <a:endParaRPr lang="en-US" altLang="ko-KR" sz="24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** 23</a:t>
            </a:r>
            <a:r>
              <a:rPr lang="ko-KR" altLang="en-US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년 기준 </a:t>
            </a:r>
            <a:r>
              <a:rPr lang="en-US" altLang="ko-KR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도매가격 </a:t>
            </a:r>
            <a:r>
              <a:rPr lang="en-US" altLang="ko-KR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23.6%    / </a:t>
            </a:r>
            <a:r>
              <a:rPr lang="ko-KR" altLang="en-US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소매가격 </a:t>
            </a:r>
            <a:r>
              <a:rPr lang="en-US" altLang="ko-KR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8.7%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"/>
          <a:stretch/>
        </p:blipFill>
        <p:spPr>
          <a:xfrm>
            <a:off x="12340883" y="3285883"/>
            <a:ext cx="5715000" cy="4600818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3082074" y="2524625"/>
            <a:ext cx="4232617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소고기 효율적인 유통체계</a:t>
            </a:r>
            <a:endParaRPr lang="en-US" altLang="ko-KR" sz="28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83F19B-F0AB-4CC0-AAAA-9AAE9B8CE1FC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10B0A0-6B4C-49CA-8DA1-36F67C60A406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B4B9347-E4FA-4B20-AF36-72F12E4459C4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3401F7F-6E22-41C9-B226-AB664A069798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280B39E-739C-4CFC-BFCF-1D45389D13F5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E89CCCA-109C-4BE0-8150-B19A6FAEE016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C7598AE-BEB7-4232-A86F-CB081FB3D043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2619D13-EFD2-4FA3-9EF5-73EA056152A1}"/>
                </a:ext>
              </a:extLst>
            </p:cNvPr>
            <p:cNvSpPr/>
            <p:nvPr/>
          </p:nvSpPr>
          <p:spPr>
            <a:xfrm>
              <a:off x="10036597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" name="아래쪽 화살표 31">
            <a:extLst>
              <a:ext uri="{FF2B5EF4-FFF2-40B4-BE49-F238E27FC236}">
                <a16:creationId xmlns:a16="http://schemas.microsoft.com/office/drawing/2014/main" id="{557D8B2C-B9F8-959B-5D06-4E845CE3BA89}"/>
              </a:ext>
            </a:extLst>
          </p:cNvPr>
          <p:cNvSpPr/>
          <p:nvPr/>
        </p:nvSpPr>
        <p:spPr>
          <a:xfrm>
            <a:off x="15845970" y="9015186"/>
            <a:ext cx="228600" cy="27709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아래쪽 화살표 31">
            <a:extLst>
              <a:ext uri="{FF2B5EF4-FFF2-40B4-BE49-F238E27FC236}">
                <a16:creationId xmlns:a16="http://schemas.microsoft.com/office/drawing/2014/main" id="{4DC4CF94-BE1B-6CD1-E16B-3CC91B4B88F2}"/>
              </a:ext>
            </a:extLst>
          </p:cNvPr>
          <p:cNvSpPr/>
          <p:nvPr/>
        </p:nvSpPr>
        <p:spPr>
          <a:xfrm>
            <a:off x="17845314" y="9007353"/>
            <a:ext cx="228600" cy="27709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297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322627"/>
            <a:ext cx="9601200" cy="466689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048657" y="1365846"/>
            <a:ext cx="5198512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2. 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국내 육류 경쟁력 확보</a:t>
            </a:r>
            <a:endParaRPr lang="en-US" altLang="ko-KR" sz="36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1" name="모서리가 둥근 직사각형 6">
            <a:extLst>
              <a:ext uri="{FF2B5EF4-FFF2-40B4-BE49-F238E27FC236}">
                <a16:creationId xmlns:a16="http://schemas.microsoft.com/office/drawing/2014/main" id="{83AEE9A1-5195-48EF-B261-1C05F39241FF}"/>
              </a:ext>
            </a:extLst>
          </p:cNvPr>
          <p:cNvSpPr/>
          <p:nvPr/>
        </p:nvSpPr>
        <p:spPr>
          <a:xfrm>
            <a:off x="1066800" y="8445959"/>
            <a:ext cx="9601200" cy="1024032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온∙습도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조절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사료 공급 자동화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악취제거</a:t>
            </a:r>
            <a:endParaRPr lang="en-US" altLang="ko-KR" sz="24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▷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생산비 절감 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가격 경쟁력 강화 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전염병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400" dirty="0" err="1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폐사율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감소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유도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857625" y="2543674"/>
            <a:ext cx="401955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스마트 축사 </a:t>
            </a:r>
            <a:r>
              <a:rPr lang="en-US" altLang="ko-KR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 ICT </a:t>
            </a:r>
            <a:r>
              <a:rPr lang="ko-KR" altLang="en-US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융합 </a:t>
            </a:r>
            <a:r>
              <a:rPr lang="en-US" altLang="ko-KR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</p:txBody>
      </p:sp>
      <p:sp>
        <p:nvSpPr>
          <p:cNvPr id="57" name="모서리가 둥근 직사각형 6">
            <a:extLst>
              <a:ext uri="{FF2B5EF4-FFF2-40B4-BE49-F238E27FC236}">
                <a16:creationId xmlns:a16="http://schemas.microsoft.com/office/drawing/2014/main" id="{83AEE9A1-5195-48EF-B261-1C05F39241FF}"/>
              </a:ext>
            </a:extLst>
          </p:cNvPr>
          <p:cNvSpPr/>
          <p:nvPr/>
        </p:nvSpPr>
        <p:spPr>
          <a:xfrm>
            <a:off x="11506200" y="8442218"/>
            <a:ext cx="5715000" cy="1024032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육류별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원산지 검정 키트 적용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▷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국내산 육류 안전성 확보</a:t>
            </a:r>
            <a:endParaRPr lang="en-US" altLang="ko-KR" sz="24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**</a:t>
            </a:r>
            <a:r>
              <a:rPr lang="ko-KR" altLang="en-US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돼지 외 다른 육류에 확대 적용필요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247391" y="2543674"/>
            <a:ext cx="4232617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육류 원산지 검정 키트</a:t>
            </a:r>
            <a:endParaRPr lang="en-US" altLang="ko-KR" sz="28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200" y="3322626"/>
            <a:ext cx="5715000" cy="458312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927A56-8BB5-448A-BBFF-4917F6689811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A0ED74-941D-4C13-8C28-F67CDEF406A7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3497EBD-E7B5-4A9E-8412-C2967465EC0E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CC511F2-8D41-4ABA-B6EF-368852F0906D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CBAE9C9-C238-4C23-AB13-B62781D142A5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F420DBC-CFC1-4989-8D62-BB955FE38CE0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33DFCED-FE4D-4943-8D5D-46CB295BC425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EF7B962-B6FC-4A58-B9C0-DF8EF35B9AE0}"/>
                </a:ext>
              </a:extLst>
            </p:cNvPr>
            <p:cNvSpPr/>
            <p:nvPr/>
          </p:nvSpPr>
          <p:spPr>
            <a:xfrm>
              <a:off x="10036597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3" name="모서리가 둥근 직사각형 6">
            <a:extLst>
              <a:ext uri="{FF2B5EF4-FFF2-40B4-BE49-F238E27FC236}">
                <a16:creationId xmlns:a16="http://schemas.microsoft.com/office/drawing/2014/main" id="{6B5D88EA-402D-187F-9281-C25868601E1D}"/>
              </a:ext>
            </a:extLst>
          </p:cNvPr>
          <p:cNvSpPr/>
          <p:nvPr/>
        </p:nvSpPr>
        <p:spPr>
          <a:xfrm>
            <a:off x="11735603" y="6203949"/>
            <a:ext cx="2513797" cy="803730"/>
          </a:xfrm>
          <a:prstGeom prst="roundRect">
            <a:avLst/>
          </a:prstGeom>
          <a:solidFill>
            <a:srgbClr val="F89C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돼지열병</a:t>
            </a:r>
            <a:r>
              <a:rPr lang="ko-KR" altLang="en-US" sz="2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항체 있음</a:t>
            </a:r>
            <a:endParaRPr lang="en-US" altLang="ko-KR" sz="20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국내산</a:t>
            </a:r>
            <a:r>
              <a:rPr lang="en-US" altLang="ko-KR" sz="2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E7CCC73B-D8FA-4C85-5F3D-630BAFE4BD52}"/>
              </a:ext>
            </a:extLst>
          </p:cNvPr>
          <p:cNvSpPr/>
          <p:nvPr/>
        </p:nvSpPr>
        <p:spPr>
          <a:xfrm>
            <a:off x="14592092" y="6203950"/>
            <a:ext cx="2513797" cy="803730"/>
          </a:xfrm>
          <a:prstGeom prst="roundRect">
            <a:avLst/>
          </a:prstGeom>
          <a:solidFill>
            <a:srgbClr val="F89C6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돼지열병</a:t>
            </a:r>
            <a:r>
              <a:rPr lang="ko-KR" altLang="en-US" sz="2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항체 없음</a:t>
            </a:r>
            <a:endParaRPr lang="en-US" altLang="ko-KR" sz="20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수입산</a:t>
            </a:r>
            <a:r>
              <a:rPr lang="en-US" altLang="ko-KR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endParaRPr lang="ko-KR" altLang="en-US" sz="20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765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2340883" y="2524624"/>
            <a:ext cx="5296812" cy="426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육류가공 제품 개발  </a:t>
            </a:r>
            <a:r>
              <a:rPr lang="en-US" altLang="ko-KR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by PEF</a:t>
            </a:r>
          </a:p>
        </p:txBody>
      </p:sp>
      <p:sp>
        <p:nvSpPr>
          <p:cNvPr id="56" name="모서리가 둥근 직사각형 6">
            <a:extLst>
              <a:ext uri="{FF2B5EF4-FFF2-40B4-BE49-F238E27FC236}">
                <a16:creationId xmlns:a16="http://schemas.microsoft.com/office/drawing/2014/main" id="{83AEE9A1-5195-48EF-B261-1C05F39241FF}"/>
              </a:ext>
            </a:extLst>
          </p:cNvPr>
          <p:cNvSpPr/>
          <p:nvPr/>
        </p:nvSpPr>
        <p:spPr>
          <a:xfrm>
            <a:off x="12481784" y="8423169"/>
            <a:ext cx="5043124" cy="1024032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PEF (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고전압펄스전기장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이용한 </a:t>
            </a:r>
            <a:endParaRPr lang="en-US" altLang="ko-KR" sz="24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고기 육질 연화</a:t>
            </a:r>
            <a:endParaRPr lang="en-US" altLang="ko-KR" sz="24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**</a:t>
            </a:r>
            <a:r>
              <a:rPr lang="ko-KR" altLang="en-US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기술 상용화 필요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F08FF45-82C5-4D1D-9AA1-6469F2872E42}"/>
              </a:ext>
            </a:extLst>
          </p:cNvPr>
          <p:cNvGrpSpPr/>
          <p:nvPr/>
        </p:nvGrpSpPr>
        <p:grpSpPr>
          <a:xfrm>
            <a:off x="533400" y="8408943"/>
            <a:ext cx="5448300" cy="1024032"/>
            <a:chOff x="1016701" y="8328205"/>
            <a:chExt cx="6884216" cy="1074221"/>
          </a:xfrm>
        </p:grpSpPr>
        <p:sp>
          <p:nvSpPr>
            <p:cNvPr id="51" name="모서리가 둥근 직사각형 6">
              <a:extLst>
                <a:ext uri="{FF2B5EF4-FFF2-40B4-BE49-F238E27FC236}">
                  <a16:creationId xmlns:a16="http://schemas.microsoft.com/office/drawing/2014/main" id="{83AEE9A1-5195-48EF-B261-1C05F39241FF}"/>
                </a:ext>
              </a:extLst>
            </p:cNvPr>
            <p:cNvSpPr/>
            <p:nvPr/>
          </p:nvSpPr>
          <p:spPr>
            <a:xfrm>
              <a:off x="1016701" y="8328205"/>
              <a:ext cx="6884216" cy="1074221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이탈리안 소시지 </a:t>
              </a:r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 </a:t>
              </a:r>
              <a:r>
                <a:rPr lang="ko-KR" altLang="en-US" sz="2400" dirty="0" err="1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살라미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</a:t>
              </a:r>
            </a:p>
            <a:p>
              <a:pPr algn="ctr"/>
              <a:r>
                <a:rPr lang="ko-KR" altLang="en-US" sz="2400" dirty="0" err="1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라르도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 </a:t>
              </a:r>
              <a:r>
                <a:rPr lang="en-US" altLang="ko-KR" sz="2400" dirty="0" err="1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Lardo</a:t>
              </a:r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)</a:t>
              </a:r>
            </a:p>
          </p:txBody>
        </p:sp>
        <p:sp>
          <p:nvSpPr>
            <p:cNvPr id="52" name="TextBox 20">
              <a:extLst>
                <a:ext uri="{FF2B5EF4-FFF2-40B4-BE49-F238E27FC236}">
                  <a16:creationId xmlns:a16="http://schemas.microsoft.com/office/drawing/2014/main" id="{45C6CAA5-B4EF-4FF0-ACE7-7C7C6FA934B8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43223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641131" y="1390511"/>
            <a:ext cx="618409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 </a:t>
            </a:r>
            <a:r>
              <a:rPr lang="ko-KR" altLang="en-US" sz="3600" dirty="0" err="1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비선호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부위 재고 문제 해결</a:t>
            </a:r>
            <a:endParaRPr lang="en-US" altLang="ko-KR" sz="36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10655" y="2524624"/>
            <a:ext cx="5063024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 err="1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비선호</a:t>
            </a:r>
            <a:r>
              <a:rPr lang="ko-KR" altLang="en-US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부위 활용한 조리법 개발</a:t>
            </a:r>
            <a:endParaRPr lang="en-US" altLang="ko-KR" sz="28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1" name="모서리가 둥근 직사각형 6">
            <a:extLst>
              <a:ext uri="{FF2B5EF4-FFF2-40B4-BE49-F238E27FC236}">
                <a16:creationId xmlns:a16="http://schemas.microsoft.com/office/drawing/2014/main" id="{83AEE9A1-5195-48EF-B261-1C05F39241FF}"/>
              </a:ext>
            </a:extLst>
          </p:cNvPr>
          <p:cNvSpPr/>
          <p:nvPr/>
        </p:nvSpPr>
        <p:spPr>
          <a:xfrm>
            <a:off x="6610540" y="8423169"/>
            <a:ext cx="5244002" cy="1024032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저지방 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맛     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가격 </a:t>
            </a:r>
            <a:endParaRPr lang="en-US" altLang="ko-KR" sz="24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32747" y="2524624"/>
            <a:ext cx="399958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저지방 부위 활용법 제시</a:t>
            </a:r>
            <a:endParaRPr lang="en-US" altLang="ko-KR" sz="28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t="21531"/>
          <a:stretch/>
        </p:blipFill>
        <p:spPr>
          <a:xfrm>
            <a:off x="6610540" y="3238499"/>
            <a:ext cx="5244002" cy="46102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501" y="4762501"/>
            <a:ext cx="4303241" cy="30768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31" y="3238501"/>
            <a:ext cx="3183779" cy="2974876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 rot="10800000">
            <a:off x="9448801" y="8801100"/>
            <a:ext cx="228600" cy="2770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아래쪽 화살표 31"/>
          <p:cNvSpPr/>
          <p:nvPr/>
        </p:nvSpPr>
        <p:spPr>
          <a:xfrm>
            <a:off x="10744200" y="8828804"/>
            <a:ext cx="228600" cy="27709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1784" y="3238500"/>
            <a:ext cx="5015010" cy="460082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7B30DFB-9F72-4D01-A7FA-A66E873AC30D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97233CF-4DC0-4627-A9DC-65ACC0EE699A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2B6422B-E5CF-49E5-BBB3-421CDD8068B0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73CD812-CB9A-4354-BE95-F9CA44E64EC2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CC780D-11ED-4B7A-9EE1-7DC3953EA8A8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E06F09B-546D-4BFB-9FED-1779CA672569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A868DDC-0A3B-4260-BFD7-E35D1ED9D0D5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6C29DE7-12D2-4A86-BDBF-44D9B92E0960}"/>
                </a:ext>
              </a:extLst>
            </p:cNvPr>
            <p:cNvSpPr/>
            <p:nvPr/>
          </p:nvSpPr>
          <p:spPr>
            <a:xfrm>
              <a:off x="10036597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956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68" y="3238500"/>
            <a:ext cx="4842064" cy="489990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41131" y="1390511"/>
            <a:ext cx="723900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4. </a:t>
            </a:r>
            <a:r>
              <a:rPr lang="ko-KR" altLang="en-US" sz="3600" dirty="0" err="1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대체육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개발로 육류 수요량 충족</a:t>
            </a:r>
            <a:endParaRPr lang="en-US" altLang="ko-KR" sz="36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276424" y="2524624"/>
            <a:ext cx="3770988" cy="426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소비자 맞춤 판매 전략</a:t>
            </a:r>
            <a:endParaRPr lang="en-US" altLang="ko-KR" sz="28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F08FF45-82C5-4D1D-9AA1-6469F2872E42}"/>
              </a:ext>
            </a:extLst>
          </p:cNvPr>
          <p:cNvGrpSpPr/>
          <p:nvPr/>
        </p:nvGrpSpPr>
        <p:grpSpPr>
          <a:xfrm>
            <a:off x="703168" y="8485145"/>
            <a:ext cx="6553676" cy="1038258"/>
            <a:chOff x="1016701" y="8328204"/>
            <a:chExt cx="6752965" cy="1290658"/>
          </a:xfrm>
        </p:grpSpPr>
        <p:sp>
          <p:nvSpPr>
            <p:cNvPr id="51" name="모서리가 둥근 직사각형 6">
              <a:extLst>
                <a:ext uri="{FF2B5EF4-FFF2-40B4-BE49-F238E27FC236}">
                  <a16:creationId xmlns:a16="http://schemas.microsoft.com/office/drawing/2014/main" id="{83AEE9A1-5195-48EF-B261-1C05F39241FF}"/>
                </a:ext>
              </a:extLst>
            </p:cNvPr>
            <p:cNvSpPr/>
            <p:nvPr/>
          </p:nvSpPr>
          <p:spPr>
            <a:xfrm>
              <a:off x="1016701" y="8328204"/>
              <a:ext cx="4989305" cy="1290658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간헐적 채식주의자 </a:t>
              </a:r>
              <a:r>
                <a:rPr lang="en-US" altLang="ko-KR" sz="24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</a:t>
              </a:r>
              <a:r>
                <a:rPr lang="ko-KR" altLang="en-US" sz="2400" dirty="0" err="1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플렉시테리언</a:t>
              </a:r>
              <a:r>
                <a:rPr lang="en-US" altLang="ko-KR" sz="24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증가 추세</a:t>
              </a:r>
            </a:p>
          </p:txBody>
        </p:sp>
        <p:sp>
          <p:nvSpPr>
            <p:cNvPr id="52" name="TextBox 20">
              <a:extLst>
                <a:ext uri="{FF2B5EF4-FFF2-40B4-BE49-F238E27FC236}">
                  <a16:creationId xmlns:a16="http://schemas.microsoft.com/office/drawing/2014/main" id="{45C6CAA5-B4EF-4FF0-ACE7-7C7C6FA934B8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490176" y="2524624"/>
            <a:ext cx="3081824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가치소비 인식 확산</a:t>
            </a:r>
            <a:endParaRPr lang="en-US" altLang="ko-KR" sz="28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6" name="모서리가 둥근 직사각형 6">
            <a:extLst>
              <a:ext uri="{FF2B5EF4-FFF2-40B4-BE49-F238E27FC236}">
                <a16:creationId xmlns:a16="http://schemas.microsoft.com/office/drawing/2014/main" id="{83AEE9A1-5195-48EF-B261-1C05F39241FF}"/>
              </a:ext>
            </a:extLst>
          </p:cNvPr>
          <p:cNvSpPr/>
          <p:nvPr/>
        </p:nvSpPr>
        <p:spPr>
          <a:xfrm>
            <a:off x="6741437" y="8499370"/>
            <a:ext cx="4840963" cy="1024032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</a:t>
            </a:r>
            <a:r>
              <a:rPr lang="en-US" altLang="ko-KR" sz="2400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냉장 제품 선호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냉동 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X)</a:t>
            </a:r>
            <a:b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</a:t>
            </a:r>
            <a:r>
              <a:rPr lang="en-US" altLang="ko-KR" sz="24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대체육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선호 그룹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타켓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마케팅</a:t>
            </a:r>
          </a:p>
        </p:txBody>
      </p:sp>
      <p:sp>
        <p:nvSpPr>
          <p:cNvPr id="57" name="모서리가 둥근 직사각형 6">
            <a:extLst>
              <a:ext uri="{FF2B5EF4-FFF2-40B4-BE49-F238E27FC236}">
                <a16:creationId xmlns:a16="http://schemas.microsoft.com/office/drawing/2014/main" id="{83AEE9A1-5195-48EF-B261-1C05F39241FF}"/>
              </a:ext>
            </a:extLst>
          </p:cNvPr>
          <p:cNvSpPr/>
          <p:nvPr/>
        </p:nvSpPr>
        <p:spPr>
          <a:xfrm>
            <a:off x="12778517" y="8499369"/>
            <a:ext cx="4839729" cy="1292331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대체육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편견 요소 제거 </a:t>
            </a:r>
            <a:endParaRPr lang="en-US" altLang="ko-KR" sz="24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실제 육류와 유사한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맛 </a:t>
            </a:r>
            <a:r>
              <a:rPr lang="en-US" altLang="ko-KR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2400" dirty="0" err="1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식감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제품 개발 및 홍보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182600" y="2524624"/>
            <a:ext cx="3770988" cy="426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 err="1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대체육</a:t>
            </a:r>
            <a:r>
              <a:rPr lang="ko-KR" altLang="en-US" sz="28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비선호자 고려</a:t>
            </a:r>
            <a:endParaRPr lang="en-US" altLang="ko-KR" sz="28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518" y="3232484"/>
            <a:ext cx="4839729" cy="48789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437" y="3234947"/>
            <a:ext cx="4840963" cy="490345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950CF28-25B5-4A20-B47B-BB9871C05339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BA51A7-921E-4EC7-ADE9-404D289BA6BD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0072508-2085-4ED5-BA31-1C39DF7C333C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5DB047C-F08C-4DFE-B711-39CE15EE50B8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C00967D-6E3A-4585-8090-91410D5F1A60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BA55EB-C077-484E-BC43-633D352E1F1B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BE02EB1-9E10-4227-9122-9B58F7BE749C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4059437-A78C-4CD2-A5E9-FA50643D74DA}"/>
                </a:ext>
              </a:extLst>
            </p:cNvPr>
            <p:cNvSpPr/>
            <p:nvPr/>
          </p:nvSpPr>
          <p:spPr>
            <a:xfrm>
              <a:off x="10036597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7789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656732"/>
              </p:ext>
            </p:extLst>
          </p:nvPr>
        </p:nvGraphicFramePr>
        <p:xfrm>
          <a:off x="1524000" y="2933700"/>
          <a:ext cx="14706600" cy="55880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969666">
                  <a:extLst>
                    <a:ext uri="{9D8B030D-6E8A-4147-A177-3AD203B41FA5}">
                      <a16:colId xmlns:a16="http://schemas.microsoft.com/office/drawing/2014/main" val="39553287"/>
                    </a:ext>
                  </a:extLst>
                </a:gridCol>
                <a:gridCol w="9211826">
                  <a:extLst>
                    <a:ext uri="{9D8B030D-6E8A-4147-A177-3AD203B41FA5}">
                      <a16:colId xmlns:a16="http://schemas.microsoft.com/office/drawing/2014/main" val="3764036916"/>
                    </a:ext>
                  </a:extLst>
                </a:gridCol>
                <a:gridCol w="1939332">
                  <a:extLst>
                    <a:ext uri="{9D8B030D-6E8A-4147-A177-3AD203B41FA5}">
                      <a16:colId xmlns:a16="http://schemas.microsoft.com/office/drawing/2014/main" val="126944381"/>
                    </a:ext>
                  </a:extLst>
                </a:gridCol>
                <a:gridCol w="2585776">
                  <a:extLst>
                    <a:ext uri="{9D8B030D-6E8A-4147-A177-3AD203B41FA5}">
                      <a16:colId xmlns:a16="http://schemas.microsoft.com/office/drawing/2014/main" val="77456100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Index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사용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 err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파일형식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출처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990780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가계동향조사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csv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6487162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장래인구추계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csv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627956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3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식대 지출액 중 육류 </a:t>
                      </a: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/ </a:t>
                      </a:r>
                      <a:r>
                        <a:rPr lang="ko-KR" altLang="en-US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육류 가공품 비중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csv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011226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4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</a:t>
                      </a:r>
                      <a:r>
                        <a:rPr lang="ko-KR" altLang="en-US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인당 국민소득</a:t>
                      </a: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(GNI)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csv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729503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5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국내총생산</a:t>
                      </a: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(GDP)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csv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888998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6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농림축산식품 주요 통계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pdf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006215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7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축산물 가격 및 수급 자료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pdf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550744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8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축산물 유통 실태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pdf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718559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9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OECD</a:t>
                      </a:r>
                      <a:r>
                        <a:rPr lang="en-US" altLang="ko-KR" sz="2000" baseline="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</a:t>
                      </a:r>
                      <a:r>
                        <a:rPr lang="ko-KR" altLang="en-US" sz="2000" baseline="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국가 육류 소비량 </a:t>
                      </a:r>
                      <a:r>
                        <a:rPr lang="en-US" altLang="ko-KR" sz="2000" baseline="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(meat-consumption)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pdf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012858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163" y="5237842"/>
            <a:ext cx="2608085" cy="3814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078" y="3591922"/>
            <a:ext cx="1447800" cy="38784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606E95E-B8D7-07AB-9D3F-1ED2E0B6CD27}"/>
              </a:ext>
            </a:extLst>
          </p:cNvPr>
          <p:cNvGrpSpPr/>
          <p:nvPr/>
        </p:nvGrpSpPr>
        <p:grpSpPr>
          <a:xfrm>
            <a:off x="13648927" y="3967632"/>
            <a:ext cx="2449490" cy="665201"/>
            <a:chOff x="13648927" y="2196890"/>
            <a:chExt cx="2449490" cy="66520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48927" y="2196890"/>
              <a:ext cx="1404439" cy="665201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94470" y="2326436"/>
              <a:ext cx="1103947" cy="483793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215" y="6281591"/>
            <a:ext cx="1705525" cy="6192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5229" y="6647025"/>
            <a:ext cx="2086771" cy="104338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0705" y="7042308"/>
            <a:ext cx="3085322" cy="138526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200" y="8032653"/>
            <a:ext cx="1890828" cy="48178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182644E-CE9F-1DF5-0A37-8C64FBF3AC56}"/>
              </a:ext>
            </a:extLst>
          </p:cNvPr>
          <p:cNvGrpSpPr/>
          <p:nvPr/>
        </p:nvGrpSpPr>
        <p:grpSpPr>
          <a:xfrm>
            <a:off x="13648927" y="4552042"/>
            <a:ext cx="2468151" cy="665201"/>
            <a:chOff x="13648927" y="2781300"/>
            <a:chExt cx="2468151" cy="66520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48927" y="2781300"/>
              <a:ext cx="1404439" cy="665201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3131" y="2927711"/>
              <a:ext cx="1103947" cy="48379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6A4E93F-82C9-4E10-868B-AF8E35F913EC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153733B-85BA-4764-907C-A70F2C77A15B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D03CAEC-13F7-4A2E-A3BD-2337EB77D632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9A3F5C5-A513-45CC-A295-D7D489308440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54161AE-341E-4DFF-8665-24027E20FE27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BAC8EC7-29DD-4989-8221-3BE89F455A40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A9C9AFF-D9C5-4605-9498-75E7E9CF3860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37206F-D116-47BE-96CA-9B1CC585ECD7}"/>
                </a:ext>
              </a:extLst>
            </p:cNvPr>
            <p:cNvSpPr/>
            <p:nvPr/>
          </p:nvSpPr>
          <p:spPr>
            <a:xfrm>
              <a:off x="13257997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2281D33E-175F-4355-B32E-629F462E4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163" y="5756619"/>
            <a:ext cx="2608085" cy="381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133B63-FB0B-07D9-D44E-E6CBE2BB1CE2}"/>
              </a:ext>
            </a:extLst>
          </p:cNvPr>
          <p:cNvSpPr txBox="1"/>
          <p:nvPr/>
        </p:nvSpPr>
        <p:spPr>
          <a:xfrm>
            <a:off x="2469931" y="1390511"/>
            <a:ext cx="408326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데이터 목록 및 출처</a:t>
            </a:r>
            <a:endParaRPr lang="en-US" altLang="ko-KR" sz="36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1" name="Picture 8">
            <a:extLst>
              <a:ext uri="{FF2B5EF4-FFF2-40B4-BE49-F238E27FC236}">
                <a16:creationId xmlns:a16="http://schemas.microsoft.com/office/drawing/2014/main" id="{78518DD2-59E8-1807-EE1C-5B3DE47916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87714" y="1256030"/>
            <a:ext cx="772033" cy="77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18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598670" y="893298"/>
            <a:ext cx="2131458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2700" b="1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5146" t="9827" r="6456" b="9182"/>
          <a:stretch/>
        </p:blipFill>
        <p:spPr>
          <a:xfrm>
            <a:off x="15849600" y="7314159"/>
            <a:ext cx="1284514" cy="64361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92BD04E-411D-40D4-8291-80E951282EEE}"/>
              </a:ext>
            </a:extLst>
          </p:cNvPr>
          <p:cNvCxnSpPr>
            <a:cxnSpLocks/>
          </p:cNvCxnSpPr>
          <p:nvPr/>
        </p:nvCxnSpPr>
        <p:spPr>
          <a:xfrm>
            <a:off x="14397933" y="2649525"/>
            <a:ext cx="3867" cy="6989775"/>
          </a:xfrm>
          <a:prstGeom prst="line">
            <a:avLst/>
          </a:prstGeom>
          <a:ln w="19050">
            <a:solidFill>
              <a:srgbClr val="3B352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49">
            <a:extLst>
              <a:ext uri="{FF2B5EF4-FFF2-40B4-BE49-F238E27FC236}">
                <a16:creationId xmlns:a16="http://schemas.microsoft.com/office/drawing/2014/main" id="{EB7327B3-3801-4B6F-95EA-F626CA0BE251}"/>
              </a:ext>
            </a:extLst>
          </p:cNvPr>
          <p:cNvSpPr/>
          <p:nvPr/>
        </p:nvSpPr>
        <p:spPr>
          <a:xfrm>
            <a:off x="302278" y="2347180"/>
            <a:ext cx="12527976" cy="988376"/>
          </a:xfrm>
          <a:prstGeom prst="roundRect">
            <a:avLst>
              <a:gd name="adj" fmla="val 1828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[1] </a:t>
            </a:r>
            <a:r>
              <a:rPr lang="ko-KR" alt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정민국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·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김현중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·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이형우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2020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「육류 소비행태 변화와 대응과제」</a:t>
            </a: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7" name="사각형: 둥근 모서리 49">
            <a:extLst>
              <a:ext uri="{FF2B5EF4-FFF2-40B4-BE49-F238E27FC236}">
                <a16:creationId xmlns:a16="http://schemas.microsoft.com/office/drawing/2014/main" id="{EB7327B3-3801-4B6F-95EA-F626CA0BE251}"/>
              </a:ext>
            </a:extLst>
          </p:cNvPr>
          <p:cNvSpPr/>
          <p:nvPr/>
        </p:nvSpPr>
        <p:spPr>
          <a:xfrm>
            <a:off x="302278" y="3254964"/>
            <a:ext cx="12000087" cy="988376"/>
          </a:xfrm>
          <a:prstGeom prst="roundRect">
            <a:avLst>
              <a:gd name="adj" fmla="val 1828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[2]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이형우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·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지선우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2022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「</a:t>
            </a:r>
            <a:r>
              <a:rPr lang="ko-KR" alt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한육우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돼지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젖소 수급 동향과 전망」</a:t>
            </a: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사각형: 둥근 모서리 49">
            <a:extLst>
              <a:ext uri="{FF2B5EF4-FFF2-40B4-BE49-F238E27FC236}">
                <a16:creationId xmlns:a16="http://schemas.microsoft.com/office/drawing/2014/main" id="{EB7327B3-3801-4B6F-95EA-F626CA0BE251}"/>
              </a:ext>
            </a:extLst>
          </p:cNvPr>
          <p:cNvSpPr/>
          <p:nvPr/>
        </p:nvSpPr>
        <p:spPr>
          <a:xfrm>
            <a:off x="309001" y="3691581"/>
            <a:ext cx="12013535" cy="988376"/>
          </a:xfrm>
          <a:prstGeom prst="roundRect">
            <a:avLst>
              <a:gd name="adj" fmla="val 1828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[3]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이형우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·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김서영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2022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「가금류 수급 동향 및 전망」</a:t>
            </a:r>
          </a:p>
        </p:txBody>
      </p:sp>
      <p:sp>
        <p:nvSpPr>
          <p:cNvPr id="33" name="사각형: 둥근 모서리 49">
            <a:extLst>
              <a:ext uri="{FF2B5EF4-FFF2-40B4-BE49-F238E27FC236}">
                <a16:creationId xmlns:a16="http://schemas.microsoft.com/office/drawing/2014/main" id="{EB7327B3-3801-4B6F-95EA-F626CA0BE251}"/>
              </a:ext>
            </a:extLst>
          </p:cNvPr>
          <p:cNvSpPr/>
          <p:nvPr/>
        </p:nvSpPr>
        <p:spPr>
          <a:xfrm>
            <a:off x="316791" y="4396680"/>
            <a:ext cx="12020259" cy="988376"/>
          </a:xfrm>
          <a:prstGeom prst="roundRect">
            <a:avLst>
              <a:gd name="adj" fmla="val 1828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[4]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이형우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·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김형진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2020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「</a:t>
            </a:r>
            <a:r>
              <a:rPr lang="ko-KR" alt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한육우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돼지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젖소 수급 동향과 전망」</a:t>
            </a: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4" name="사각형: 둥근 모서리 49">
            <a:extLst>
              <a:ext uri="{FF2B5EF4-FFF2-40B4-BE49-F238E27FC236}">
                <a16:creationId xmlns:a16="http://schemas.microsoft.com/office/drawing/2014/main" id="{EB7327B3-3801-4B6F-95EA-F626CA0BE251}"/>
              </a:ext>
            </a:extLst>
          </p:cNvPr>
          <p:cNvSpPr/>
          <p:nvPr/>
        </p:nvSpPr>
        <p:spPr>
          <a:xfrm>
            <a:off x="323514" y="5077888"/>
            <a:ext cx="11411286" cy="988376"/>
          </a:xfrm>
          <a:prstGeom prst="roundRect">
            <a:avLst>
              <a:gd name="adj" fmla="val 1828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[5]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이형우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·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심민희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2020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「가금류 수급 동향과 전망」</a:t>
            </a:r>
          </a:p>
        </p:txBody>
      </p:sp>
      <p:sp>
        <p:nvSpPr>
          <p:cNvPr id="37" name="사각형: 둥근 모서리 49">
            <a:extLst>
              <a:ext uri="{FF2B5EF4-FFF2-40B4-BE49-F238E27FC236}">
                <a16:creationId xmlns:a16="http://schemas.microsoft.com/office/drawing/2014/main" id="{EB7327B3-3801-4B6F-95EA-F626CA0BE251}"/>
              </a:ext>
            </a:extLst>
          </p:cNvPr>
          <p:cNvSpPr/>
          <p:nvPr/>
        </p:nvSpPr>
        <p:spPr>
          <a:xfrm>
            <a:off x="331018" y="5770837"/>
            <a:ext cx="9416334" cy="998261"/>
          </a:xfrm>
          <a:prstGeom prst="roundRect">
            <a:avLst>
              <a:gd name="adj" fmla="val 1828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[6] </a:t>
            </a:r>
            <a:r>
              <a:rPr lang="ko-KR" alt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김계웅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·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김석은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2009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「국내 소비자의 돼지고기 선호도와 소비행태 분석」</a:t>
            </a:r>
          </a:p>
        </p:txBody>
      </p:sp>
      <p:sp>
        <p:nvSpPr>
          <p:cNvPr id="40" name="사각형: 둥근 모서리 49">
            <a:extLst>
              <a:ext uri="{FF2B5EF4-FFF2-40B4-BE49-F238E27FC236}">
                <a16:creationId xmlns:a16="http://schemas.microsoft.com/office/drawing/2014/main" id="{EB7327B3-3801-4B6F-95EA-F626CA0BE251}"/>
              </a:ext>
            </a:extLst>
          </p:cNvPr>
          <p:cNvSpPr/>
          <p:nvPr/>
        </p:nvSpPr>
        <p:spPr>
          <a:xfrm>
            <a:off x="323514" y="6509994"/>
            <a:ext cx="12020259" cy="988376"/>
          </a:xfrm>
          <a:prstGeom prst="roundRect">
            <a:avLst>
              <a:gd name="adj" fmla="val 1828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[7]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퇴근시간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법인카드 이용시간 비중 변화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2020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hlinkClick r:id="rId4"/>
              </a:rPr>
              <a:t>https://www.shinhancardblog.com/</a:t>
            </a:r>
            <a:endParaRPr lang="en-US" altLang="ko-KR" sz="2100" dirty="0">
              <a:solidFill>
                <a:schemeClr val="tx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1" name="사각형: 둥근 모서리 49">
            <a:extLst>
              <a:ext uri="{FF2B5EF4-FFF2-40B4-BE49-F238E27FC236}">
                <a16:creationId xmlns:a16="http://schemas.microsoft.com/office/drawing/2014/main" id="{EB7327B3-3801-4B6F-95EA-F626CA0BE251}"/>
              </a:ext>
            </a:extLst>
          </p:cNvPr>
          <p:cNvSpPr/>
          <p:nvPr/>
        </p:nvSpPr>
        <p:spPr>
          <a:xfrm>
            <a:off x="326876" y="7241971"/>
            <a:ext cx="13990992" cy="988376"/>
          </a:xfrm>
          <a:prstGeom prst="roundRect">
            <a:avLst>
              <a:gd name="adj" fmla="val 1828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[8]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식물성 </a:t>
            </a:r>
            <a:r>
              <a:rPr lang="ko-KR" alt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대체육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시장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en-US" altLang="ko-KR" sz="2100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hlinkClick r:id="rId5"/>
              </a:rPr>
              <a:t>https://www.donga.com/news/Economy/article/all/20220801/114747789/1</a:t>
            </a:r>
            <a:endParaRPr lang="en-US" altLang="ko-KR" sz="2100" dirty="0">
              <a:solidFill>
                <a:schemeClr val="tx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2" name="사각형: 둥근 모서리 49">
            <a:extLst>
              <a:ext uri="{FF2B5EF4-FFF2-40B4-BE49-F238E27FC236}">
                <a16:creationId xmlns:a16="http://schemas.microsoft.com/office/drawing/2014/main" id="{EB7327B3-3801-4B6F-95EA-F626CA0BE251}"/>
              </a:ext>
            </a:extLst>
          </p:cNvPr>
          <p:cNvSpPr/>
          <p:nvPr/>
        </p:nvSpPr>
        <p:spPr>
          <a:xfrm>
            <a:off x="327943" y="7972378"/>
            <a:ext cx="12959231" cy="988376"/>
          </a:xfrm>
          <a:prstGeom prst="roundRect">
            <a:avLst>
              <a:gd name="adj" fmla="val 1828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[9]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돼지고기 원산지 검정키트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hlinkClick r:id="rId6"/>
              </a:rPr>
              <a:t>https://www.fnnews.com/news/201410221507194503</a:t>
            </a:r>
            <a:endParaRPr lang="en-US" altLang="ko-KR" sz="2100" dirty="0">
              <a:solidFill>
                <a:schemeClr val="tx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3" name="TextBox 2"/>
          <p:cNvSpPr txBox="1"/>
          <p:nvPr/>
        </p:nvSpPr>
        <p:spPr>
          <a:xfrm>
            <a:off x="15468600" y="1403852"/>
            <a:ext cx="198521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/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분석도구</a:t>
            </a:r>
            <a:endParaRPr lang="en-US" sz="3600" u="none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4" r="26034"/>
          <a:stretch/>
        </p:blipFill>
        <p:spPr>
          <a:xfrm>
            <a:off x="15635258" y="5100807"/>
            <a:ext cx="1713197" cy="14072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043" y="3467100"/>
            <a:ext cx="2970670" cy="961099"/>
          </a:xfrm>
          <a:prstGeom prst="rect">
            <a:avLst/>
          </a:prstGeom>
        </p:spPr>
      </p:pic>
      <p:pic>
        <p:nvPicPr>
          <p:cNvPr id="46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547769" y="1292887"/>
            <a:ext cx="782948" cy="803398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AF14F50-F5CA-43A4-B230-D477F02F68F7}"/>
              </a:ext>
            </a:extLst>
          </p:cNvPr>
          <p:cNvGrpSpPr/>
          <p:nvPr/>
        </p:nvGrpSpPr>
        <p:grpSpPr>
          <a:xfrm>
            <a:off x="533400" y="-17907"/>
            <a:ext cx="17033022" cy="676728"/>
            <a:chOff x="608797" y="-17907"/>
            <a:chExt cx="17033022" cy="67672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7F931A4-C321-4097-B415-4B0AD1644DA6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FE0F2AE-64DE-4485-8E1A-1CE374EEA2B0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73C6C1D-FBCA-4B32-9A22-A9CD048ACC71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80641A1-C309-4C2A-ACAE-64CA7E02B1DF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AE5E2DB-654E-4EFC-A19D-742DDC4231C1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113D211-CF93-4F5F-A245-774FD001CB83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B7C4D6D-FB6B-45D5-9215-5C744D9F832E}"/>
                </a:ext>
              </a:extLst>
            </p:cNvPr>
            <p:cNvSpPr/>
            <p:nvPr/>
          </p:nvSpPr>
          <p:spPr>
            <a:xfrm>
              <a:off x="15924997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D3FC96-EE02-61B0-62EC-25C7CCAF86E2}"/>
              </a:ext>
            </a:extLst>
          </p:cNvPr>
          <p:cNvSpPr txBox="1"/>
          <p:nvPr/>
        </p:nvSpPr>
        <p:spPr>
          <a:xfrm>
            <a:off x="1515617" y="1390511"/>
            <a:ext cx="408326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참고문헌</a:t>
            </a:r>
            <a:endParaRPr lang="en-US" altLang="ko-KR" sz="36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D076595-C385-9C2A-B367-BBED32A161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33400" y="1256030"/>
            <a:ext cx="772033" cy="772033"/>
          </a:xfrm>
          <a:prstGeom prst="rect">
            <a:avLst/>
          </a:prstGeom>
        </p:spPr>
      </p:pic>
      <p:sp>
        <p:nvSpPr>
          <p:cNvPr id="5" name="사각형: 둥근 모서리 49">
            <a:extLst>
              <a:ext uri="{FF2B5EF4-FFF2-40B4-BE49-F238E27FC236}">
                <a16:creationId xmlns:a16="http://schemas.microsoft.com/office/drawing/2014/main" id="{EE33FC5B-AFFE-7DA3-C649-0A21B5E98E2B}"/>
              </a:ext>
            </a:extLst>
          </p:cNvPr>
          <p:cNvSpPr/>
          <p:nvPr/>
        </p:nvSpPr>
        <p:spPr>
          <a:xfrm>
            <a:off x="324488" y="8708980"/>
            <a:ext cx="12959231" cy="988376"/>
          </a:xfrm>
          <a:prstGeom prst="roundRect">
            <a:avLst>
              <a:gd name="adj" fmla="val 1828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[10]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도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·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소매가격 연동제 </a:t>
            </a:r>
            <a:r>
              <a:rPr lang="en-US" altLang="ko-KR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100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hlinkClick r:id="rId13"/>
              </a:rPr>
              <a:t>https://www.agrinet.co.kr/news/articleView.html?idxno=316027</a:t>
            </a:r>
            <a:endParaRPr lang="en-US" altLang="ko-KR" sz="2100" dirty="0">
              <a:solidFill>
                <a:schemeClr val="tx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56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04800" y="1028700"/>
            <a:ext cx="456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1. 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사회 </a:t>
            </a:r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· 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경제적 변화</a:t>
            </a:r>
            <a:endParaRPr lang="en-US" altLang="ko-KR" sz="36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446661" y="2273469"/>
            <a:ext cx="25999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경제성장률 </a:t>
            </a:r>
            <a:r>
              <a:rPr lang="en-US" altLang="ko-K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(%)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901589" y="2273469"/>
            <a:ext cx="39174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</a:t>
            </a:r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인당 국민총소득</a:t>
            </a:r>
            <a:r>
              <a:rPr lang="en-US" altLang="ko-K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(GNI)</a:t>
            </a:r>
          </a:p>
        </p:txBody>
      </p:sp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12A2D02A-B2D3-4B1E-8C71-9B3C88C916F5}"/>
              </a:ext>
            </a:extLst>
          </p:cNvPr>
          <p:cNvSpPr/>
          <p:nvPr/>
        </p:nvSpPr>
        <p:spPr>
          <a:xfrm>
            <a:off x="533400" y="8801100"/>
            <a:ext cx="8431998" cy="1005024"/>
          </a:xfrm>
          <a:prstGeom prst="roundRect">
            <a:avLst/>
          </a:prstGeom>
          <a:solidFill>
            <a:srgbClr val="F89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인당 국민총소득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(GNI)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계속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증가</a:t>
            </a:r>
            <a:endParaRPr lang="ko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8815C9F-592F-4D7B-A630-FA9CDC18BAEA}"/>
              </a:ext>
            </a:extLst>
          </p:cNvPr>
          <p:cNvGrpSpPr/>
          <p:nvPr/>
        </p:nvGrpSpPr>
        <p:grpSpPr>
          <a:xfrm>
            <a:off x="9439227" y="8801100"/>
            <a:ext cx="8162973" cy="1005024"/>
            <a:chOff x="798860" y="8353931"/>
            <a:chExt cx="7239000" cy="1295400"/>
          </a:xfrm>
        </p:grpSpPr>
        <p:sp>
          <p:nvSpPr>
            <p:cNvPr id="33" name="모서리가 둥근 직사각형 6">
              <a:extLst>
                <a:ext uri="{FF2B5EF4-FFF2-40B4-BE49-F238E27FC236}">
                  <a16:creationId xmlns:a16="http://schemas.microsoft.com/office/drawing/2014/main" id="{A9AB5C8D-3216-40EF-B90D-E6BC8C4DCB89}"/>
                </a:ext>
              </a:extLst>
            </p:cNvPr>
            <p:cNvSpPr/>
            <p:nvPr/>
          </p:nvSpPr>
          <p:spPr>
            <a:xfrm>
              <a:off x="798860" y="8353931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경제성장률 </a:t>
              </a:r>
              <a:r>
                <a:rPr lang="en-US" altLang="ko-KR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2021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년 이후 </a:t>
              </a:r>
              <a:r>
                <a:rPr lang="ko-KR" altLang="en-US" sz="2400" dirty="0" smtClean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하락세</a:t>
              </a:r>
              <a:endParaRPr lang="en-US" altLang="ko-KR" sz="2400" dirty="0" smtClean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en-US" altLang="ko-KR" sz="2000" dirty="0" smtClean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** 2019 : </a:t>
              </a:r>
              <a:r>
                <a:rPr lang="ko-KR" altLang="en-US" sz="2000" dirty="0" smtClean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코로나</a:t>
              </a:r>
              <a:r>
                <a:rPr lang="en-US" altLang="ko-KR" sz="2000" dirty="0" smtClean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, 2022 : </a:t>
              </a:r>
              <a:r>
                <a:rPr lang="ko-KR" altLang="en-US" sz="2000" dirty="0" smtClean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러 </a:t>
              </a:r>
              <a:r>
                <a:rPr lang="en-US" altLang="ko-KR" sz="2000" dirty="0" smtClean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· </a:t>
              </a:r>
              <a:r>
                <a:rPr lang="ko-KR" altLang="en-US" sz="2000" dirty="0" smtClean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우 전쟁 영향</a:t>
              </a:r>
              <a:endParaRPr lang="ko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9" name="TextBox 20">
              <a:extLst>
                <a:ext uri="{FF2B5EF4-FFF2-40B4-BE49-F238E27FC236}">
                  <a16:creationId xmlns:a16="http://schemas.microsoft.com/office/drawing/2014/main" id="{4DA86B48-4C6A-4331-A47F-AC2B6CB62D84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E0C282D-F5C5-6BE0-D8D2-FDC8909C8CEB}"/>
              </a:ext>
            </a:extLst>
          </p:cNvPr>
          <p:cNvGrpSpPr/>
          <p:nvPr/>
        </p:nvGrpSpPr>
        <p:grpSpPr>
          <a:xfrm>
            <a:off x="9439227" y="3093897"/>
            <a:ext cx="8162973" cy="5248245"/>
            <a:chOff x="939302" y="2305373"/>
            <a:chExt cx="5267325" cy="3152775"/>
          </a:xfrm>
        </p:grpSpPr>
        <p:graphicFrame>
          <p:nvGraphicFramePr>
            <p:cNvPr id="53" name="차트 52">
              <a:extLst>
                <a:ext uri="{FF2B5EF4-FFF2-40B4-BE49-F238E27FC236}">
                  <a16:creationId xmlns:a16="http://schemas.microsoft.com/office/drawing/2014/main" id="{00000000-0008-0000-0100-0000020000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07738420"/>
                </p:ext>
              </p:extLst>
            </p:nvPr>
          </p:nvGraphicFramePr>
          <p:xfrm>
            <a:off x="939302" y="2305373"/>
            <a:ext cx="5267325" cy="31527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4" name="TextBox 4">
              <a:extLst>
                <a:ext uri="{FF2B5EF4-FFF2-40B4-BE49-F238E27FC236}">
                  <a16:creationId xmlns:a16="http://schemas.microsoft.com/office/drawing/2014/main" id="{00000000-0008-0000-0100-000005000000}"/>
                </a:ext>
              </a:extLst>
            </p:cNvPr>
            <p:cNvSpPr txBox="1"/>
            <p:nvPr/>
          </p:nvSpPr>
          <p:spPr>
            <a:xfrm>
              <a:off x="5579125" y="3965245"/>
              <a:ext cx="534914" cy="2537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mpd="sng">
              <a:solidFill>
                <a:schemeClr val="lt1">
                  <a:shade val="50000"/>
                </a:schemeClr>
              </a:solidFill>
            </a:ln>
            <a:effectLst>
              <a:softEdge rad="254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GNI</a:t>
              </a:r>
              <a:endParaRPr lang="ko-KR" altLang="en-US" sz="18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957860"/>
              </p:ext>
            </p:extLst>
          </p:nvPr>
        </p:nvGraphicFramePr>
        <p:xfrm>
          <a:off x="533400" y="3093897"/>
          <a:ext cx="8431998" cy="5248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533400" y="0"/>
            <a:ext cx="16991507" cy="658821"/>
            <a:chOff x="608797" y="0"/>
            <a:chExt cx="16991507" cy="65882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BA4F2DC-4943-BAAD-0EEE-DF7A623C81FB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92817C9-1233-1772-38D5-836AE1DC93F5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A9159D4-01E8-0581-16A5-A0973C0931CE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24F048C-F1DB-D39C-4EDF-73E9347AAC4C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A842E78-10B5-40ED-0C2E-FD50A5C982F7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E9BD9D7-0A0A-F8B5-2E66-57FD0368918B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11721F0-40CA-D40F-FAB2-FCBC5DC1DDE5}"/>
                </a:ext>
              </a:extLst>
            </p:cNvPr>
            <p:cNvSpPr/>
            <p:nvPr/>
          </p:nvSpPr>
          <p:spPr>
            <a:xfrm>
              <a:off x="914400" y="0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97F73E75-4FF8-5063-41B9-BC90C2C11CA4}"/>
              </a:ext>
            </a:extLst>
          </p:cNvPr>
          <p:cNvSpPr/>
          <p:nvPr/>
        </p:nvSpPr>
        <p:spPr>
          <a:xfrm rot="13984651">
            <a:off x="6047515" y="4148031"/>
            <a:ext cx="366495" cy="4958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38943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9C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410200" y="4668568"/>
            <a:ext cx="731520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ko-KR" altLang="en-US" sz="115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감사합니다</a:t>
            </a:r>
            <a:endParaRPr lang="en-US" sz="11500" dirty="0">
              <a:solidFill>
                <a:srgbClr val="F6F2E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02" y="1144928"/>
            <a:ext cx="2200275" cy="2724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72" y="1198208"/>
            <a:ext cx="6276600" cy="39452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813" y="1144928"/>
            <a:ext cx="2086587" cy="23462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7070726"/>
            <a:ext cx="2343477" cy="16099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630" y="7048500"/>
            <a:ext cx="2076740" cy="16194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236" y="7039995"/>
            <a:ext cx="1533739" cy="16861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12A2D02A-B2D3-4B1E-8C71-9B3C88C916F5}"/>
              </a:ext>
            </a:extLst>
          </p:cNvPr>
          <p:cNvSpPr/>
          <p:nvPr/>
        </p:nvSpPr>
        <p:spPr>
          <a:xfrm>
            <a:off x="333828" y="8801100"/>
            <a:ext cx="8651025" cy="1005024"/>
          </a:xfrm>
          <a:prstGeom prst="roundRect">
            <a:avLst/>
          </a:prstGeom>
          <a:solidFill>
            <a:srgbClr val="F89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세계 인구성장률에 비해 우리나라의 인구는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매우 낮은 편</a:t>
            </a:r>
            <a:endParaRPr lang="en-US" altLang="ko-KR" sz="2400" dirty="0">
              <a:solidFill>
                <a:srgbClr val="FF000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▷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계속</a:t>
            </a:r>
            <a:r>
              <a:rPr lang="ko-KR" altLang="en-US" sz="2400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감소 추세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 예상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5670" y="2273469"/>
            <a:ext cx="21093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인구 성장률</a:t>
            </a:r>
            <a:endParaRPr lang="en-US" altLang="ko-KR" sz="27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349274" y="2273468"/>
            <a:ext cx="24652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고령인구 비중</a:t>
            </a:r>
            <a:endParaRPr lang="en-US" altLang="ko-KR" sz="27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8815C9F-592F-4D7B-A630-FA9CDC18BAEA}"/>
              </a:ext>
            </a:extLst>
          </p:cNvPr>
          <p:cNvGrpSpPr/>
          <p:nvPr/>
        </p:nvGrpSpPr>
        <p:grpSpPr>
          <a:xfrm>
            <a:off x="9289654" y="8801100"/>
            <a:ext cx="8610600" cy="1005024"/>
            <a:chOff x="798860" y="8372522"/>
            <a:chExt cx="7239000" cy="1295400"/>
          </a:xfrm>
        </p:grpSpPr>
        <p:sp>
          <p:nvSpPr>
            <p:cNvPr id="33" name="모서리가 둥근 직사각형 6">
              <a:extLst>
                <a:ext uri="{FF2B5EF4-FFF2-40B4-BE49-F238E27FC236}">
                  <a16:creationId xmlns:a16="http://schemas.microsoft.com/office/drawing/2014/main" id="{A9AB5C8D-3216-40EF-B90D-E6BC8C4DCB89}"/>
                </a:ext>
              </a:extLst>
            </p:cNvPr>
            <p:cNvSpPr/>
            <p:nvPr/>
          </p:nvSpPr>
          <p:spPr>
            <a:xfrm>
              <a:off x="798860" y="8372522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고령인구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의 증가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가속화 예상</a:t>
              </a:r>
              <a:endPara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9" name="TextBox 20">
              <a:extLst>
                <a:ext uri="{FF2B5EF4-FFF2-40B4-BE49-F238E27FC236}">
                  <a16:creationId xmlns:a16="http://schemas.microsoft.com/office/drawing/2014/main" id="{4DA86B48-4C6A-4331-A47F-AC2B6CB62D84}"/>
                </a:ext>
              </a:extLst>
            </p:cNvPr>
            <p:cNvSpPr txBox="1"/>
            <p:nvPr/>
          </p:nvSpPr>
          <p:spPr>
            <a:xfrm>
              <a:off x="1467737" y="8768645"/>
              <a:ext cx="6301929" cy="52629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83205" y="3010287"/>
            <a:ext cx="8534401" cy="5333614"/>
            <a:chOff x="466151" y="3010287"/>
            <a:chExt cx="8534401" cy="5333613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953ADC8-B380-8341-0409-917E14E1F89A}"/>
                </a:ext>
              </a:extLst>
            </p:cNvPr>
            <p:cNvGrpSpPr/>
            <p:nvPr/>
          </p:nvGrpSpPr>
          <p:grpSpPr>
            <a:xfrm>
              <a:off x="568470" y="3010287"/>
              <a:ext cx="8432082" cy="5212840"/>
              <a:chOff x="498858" y="2473883"/>
              <a:chExt cx="5621388" cy="3168379"/>
            </a:xfrm>
            <a:noFill/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BAB5495-2772-0AFC-6F59-B0CD1085990F}"/>
                  </a:ext>
                </a:extLst>
              </p:cNvPr>
              <p:cNvGrpSpPr/>
              <p:nvPr/>
            </p:nvGrpSpPr>
            <p:grpSpPr>
              <a:xfrm>
                <a:off x="498858" y="2473883"/>
                <a:ext cx="5621388" cy="3168379"/>
                <a:chOff x="498858" y="2473883"/>
                <a:chExt cx="5621388" cy="3168379"/>
              </a:xfrm>
              <a:grpFill/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384E018A-D2EC-6300-6809-7D140FFDA455}"/>
                    </a:ext>
                  </a:extLst>
                </p:cNvPr>
                <p:cNvGrpSpPr/>
                <p:nvPr/>
              </p:nvGrpSpPr>
              <p:grpSpPr>
                <a:xfrm>
                  <a:off x="498858" y="2473883"/>
                  <a:ext cx="5621388" cy="3168379"/>
                  <a:chOff x="581986" y="2588185"/>
                  <a:chExt cx="5408906" cy="2846260"/>
                </a:xfrm>
                <a:grpFill/>
              </p:grpSpPr>
              <p:pic>
                <p:nvPicPr>
                  <p:cNvPr id="9" name="그림 8">
                    <a:extLst>
                      <a:ext uri="{FF2B5EF4-FFF2-40B4-BE49-F238E27FC236}">
                        <a16:creationId xmlns:a16="http://schemas.microsoft.com/office/drawing/2014/main" id="{542FBDEB-3C11-80A2-3CBD-0A553B9CFB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581986" y="2588185"/>
                    <a:ext cx="5408906" cy="284626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110D03C6-8607-FA2D-EA35-0B323A5590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279288" y="2588185"/>
                    <a:ext cx="1518839" cy="736906"/>
                  </a:xfrm>
                  <a:prstGeom prst="rect">
                    <a:avLst/>
                  </a:prstGeom>
                  <a:grpFill/>
                </p:spPr>
              </p:pic>
            </p:grpSp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D0722BDB-E487-A47C-48FE-9FE4BEFE2B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42477" y="2956239"/>
                  <a:ext cx="359431" cy="10649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838A2D72-82F1-7CEA-B373-CFA7201008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42477" y="2701142"/>
                  <a:ext cx="359431" cy="96769"/>
                </a:xfrm>
                <a:prstGeom prst="rect">
                  <a:avLst/>
                </a:prstGeom>
                <a:grpFill/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C05F044-CEB5-18CB-AC8C-6B3E6691A126}"/>
                    </a:ext>
                  </a:extLst>
                </p:cNvPr>
                <p:cNvSpPr txBox="1"/>
                <p:nvPr/>
              </p:nvSpPr>
              <p:spPr>
                <a:xfrm>
                  <a:off x="5441237" y="2606933"/>
                  <a:ext cx="488504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세계</a:t>
                  </a:r>
                  <a:endParaRPr lang="en-US" altLang="ko-KR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4BEC566-7ABE-965A-D834-1C6327A29875}"/>
                    </a:ext>
                  </a:extLst>
                </p:cNvPr>
                <p:cNvSpPr txBox="1"/>
                <p:nvPr/>
              </p:nvSpPr>
              <p:spPr>
                <a:xfrm>
                  <a:off x="5441237" y="2872207"/>
                  <a:ext cx="488504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한국</a:t>
                  </a:r>
                  <a:endParaRPr lang="en-US" altLang="ko-KR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</p:txBody>
            </p: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0D22DDA-53CC-5E2D-F356-A96BBE870561}"/>
                  </a:ext>
                </a:extLst>
              </p:cNvPr>
              <p:cNvSpPr/>
              <p:nvPr/>
            </p:nvSpPr>
            <p:spPr>
              <a:xfrm>
                <a:off x="3029333" y="4247536"/>
                <a:ext cx="579105" cy="314631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C806C6A-BE3F-6373-C272-664D43081E3D}"/>
                  </a:ext>
                </a:extLst>
              </p:cNvPr>
              <p:cNvSpPr/>
              <p:nvPr/>
            </p:nvSpPr>
            <p:spPr>
              <a:xfrm>
                <a:off x="5403078" y="4812891"/>
                <a:ext cx="655864" cy="314631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50" name="직사각형 49"/>
            <p:cNvSpPr/>
            <p:nvPr/>
          </p:nvSpPr>
          <p:spPr>
            <a:xfrm>
              <a:off x="466151" y="3010287"/>
              <a:ext cx="8534401" cy="5333613"/>
            </a:xfrm>
            <a:prstGeom prst="rect">
              <a:avLst/>
            </a:prstGeom>
            <a:noFill/>
            <a:ln w="1238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DB824E-3EF9-24EE-91BF-F60BBF80F2B2}"/>
              </a:ext>
            </a:extLst>
          </p:cNvPr>
          <p:cNvGrpSpPr/>
          <p:nvPr/>
        </p:nvGrpSpPr>
        <p:grpSpPr>
          <a:xfrm>
            <a:off x="9417372" y="3010287"/>
            <a:ext cx="8432082" cy="5333614"/>
            <a:chOff x="9448800" y="2933701"/>
            <a:chExt cx="8483600" cy="541020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B55737E-6C94-7923-F992-F1250FB13FA5}"/>
                </a:ext>
              </a:extLst>
            </p:cNvPr>
            <p:cNvGrpSpPr/>
            <p:nvPr/>
          </p:nvGrpSpPr>
          <p:grpSpPr>
            <a:xfrm>
              <a:off x="9448800" y="3010287"/>
              <a:ext cx="8432082" cy="5216304"/>
              <a:chOff x="6458013" y="2473884"/>
              <a:chExt cx="5314887" cy="3168380"/>
            </a:xfrm>
            <a:noFill/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7BB64F1-BD3D-D931-44EA-3326B22D8D83}"/>
                  </a:ext>
                </a:extLst>
              </p:cNvPr>
              <p:cNvGrpSpPr/>
              <p:nvPr/>
            </p:nvGrpSpPr>
            <p:grpSpPr>
              <a:xfrm>
                <a:off x="6458013" y="2473884"/>
                <a:ext cx="5314887" cy="3168380"/>
                <a:chOff x="6458013" y="2473884"/>
                <a:chExt cx="5314887" cy="3168380"/>
              </a:xfrm>
              <a:grpFill/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150D93DE-B93F-3F09-3E58-FEA1571937F9}"/>
                    </a:ext>
                  </a:extLst>
                </p:cNvPr>
                <p:cNvGrpSpPr/>
                <p:nvPr/>
              </p:nvGrpSpPr>
              <p:grpSpPr>
                <a:xfrm>
                  <a:off x="6458013" y="2473884"/>
                  <a:ext cx="5314887" cy="3168380"/>
                  <a:chOff x="6458014" y="2588185"/>
                  <a:chExt cx="5058481" cy="2846260"/>
                </a:xfrm>
                <a:grpFill/>
              </p:grpSpPr>
              <p:pic>
                <p:nvPicPr>
                  <p:cNvPr id="20" name="그림 19">
                    <a:extLst>
                      <a:ext uri="{FF2B5EF4-FFF2-40B4-BE49-F238E27FC236}">
                        <a16:creationId xmlns:a16="http://schemas.microsoft.com/office/drawing/2014/main" id="{C420005A-C9B1-A75A-AA6A-8B371CFDF1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458014" y="2588185"/>
                    <a:ext cx="5058481" cy="284626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pic>
                <p:nvPicPr>
                  <p:cNvPr id="24" name="그림 23">
                    <a:extLst>
                      <a:ext uri="{FF2B5EF4-FFF2-40B4-BE49-F238E27FC236}">
                        <a16:creationId xmlns:a16="http://schemas.microsoft.com/office/drawing/2014/main" id="{CD5774EA-314C-3DD5-EB78-28211B70DC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626328" y="2718479"/>
                    <a:ext cx="1852653" cy="440357"/>
                  </a:xfrm>
                  <a:prstGeom prst="rect">
                    <a:avLst/>
                  </a:prstGeom>
                  <a:grpFill/>
                </p:spPr>
              </p:pic>
            </p:grpSp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4A11249A-73AD-84BE-FA1E-D4EB921DB5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83089" y="2950797"/>
                  <a:ext cx="359431" cy="106498"/>
                </a:xfrm>
                <a:prstGeom prst="rect">
                  <a:avLst/>
                </a:prstGeom>
                <a:grpFill/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256E2FEE-2B60-FC3A-867F-8B6E437C3A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83089" y="2695700"/>
                  <a:ext cx="359431" cy="96769"/>
                </a:xfrm>
                <a:prstGeom prst="rect">
                  <a:avLst/>
                </a:prstGeom>
                <a:grpFill/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06AAD41-5DB4-0152-3720-A297C03D7226}"/>
                    </a:ext>
                  </a:extLst>
                </p:cNvPr>
                <p:cNvSpPr txBox="1"/>
                <p:nvPr/>
              </p:nvSpPr>
              <p:spPr>
                <a:xfrm>
                  <a:off x="7081849" y="2601491"/>
                  <a:ext cx="488504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세계</a:t>
                  </a:r>
                  <a:endParaRPr lang="en-US" altLang="ko-KR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FB60413-D511-DD94-87F9-F1ED845F2B02}"/>
                    </a:ext>
                  </a:extLst>
                </p:cNvPr>
                <p:cNvSpPr txBox="1"/>
                <p:nvPr/>
              </p:nvSpPr>
              <p:spPr>
                <a:xfrm>
                  <a:off x="7081849" y="2866765"/>
                  <a:ext cx="488504" cy="24622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한국</a:t>
                  </a:r>
                  <a:endParaRPr lang="en-US" altLang="ko-KR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</p:txBody>
            </p:sp>
          </p:grp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6F21119-BCBF-DC8A-FF79-E7E1909BCF2F}"/>
                  </a:ext>
                </a:extLst>
              </p:cNvPr>
              <p:cNvSpPr/>
              <p:nvPr/>
            </p:nvSpPr>
            <p:spPr>
              <a:xfrm>
                <a:off x="8839200" y="3713945"/>
                <a:ext cx="452283" cy="376274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0261E1BE-BB8F-16DB-18D9-83A0BA8FACC0}"/>
                  </a:ext>
                </a:extLst>
              </p:cNvPr>
              <p:cNvSpPr/>
              <p:nvPr/>
            </p:nvSpPr>
            <p:spPr>
              <a:xfrm>
                <a:off x="11169445" y="2481073"/>
                <a:ext cx="583790" cy="263017"/>
              </a:xfrm>
              <a:prstGeom prst="rect">
                <a:avLst/>
              </a:prstGeom>
              <a:grp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9448800" y="2933701"/>
              <a:ext cx="8483600" cy="5410200"/>
            </a:xfrm>
            <a:prstGeom prst="rect">
              <a:avLst/>
            </a:prstGeom>
            <a:noFill/>
            <a:ln w="1238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04800" y="1028700"/>
            <a:ext cx="456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1. 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사회 </a:t>
            </a:r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· 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경제적 변화</a:t>
            </a:r>
            <a:endParaRPr lang="en-US" altLang="ko-KR" sz="36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83" name="그룹 82"/>
          <p:cNvGrpSpPr/>
          <p:nvPr/>
        </p:nvGrpSpPr>
        <p:grpSpPr>
          <a:xfrm>
            <a:off x="533400" y="-11121"/>
            <a:ext cx="16991507" cy="658821"/>
            <a:chOff x="608797" y="0"/>
            <a:chExt cx="16991507" cy="658821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BA4F2DC-4943-BAAD-0EEE-DF7A623C81FB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92817C9-1233-1772-38D5-836AE1DC93F5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A9159D4-01E8-0581-16A5-A0973C0931CE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24F048C-F1DB-D39C-4EDF-73E9347AAC4C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A842E78-10B5-40ED-0C2E-FD50A5C982F7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9BD9D7-0A0A-F8B5-2E66-57FD0368918B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11721F0-40CA-D40F-FAB2-FCBC5DC1DDE5}"/>
                </a:ext>
              </a:extLst>
            </p:cNvPr>
            <p:cNvSpPr/>
            <p:nvPr/>
          </p:nvSpPr>
          <p:spPr>
            <a:xfrm>
              <a:off x="914400" y="0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804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67483" y="2273468"/>
            <a:ext cx="36298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 · 2</a:t>
            </a:r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인 가구 증가 추세</a:t>
            </a:r>
            <a:endParaRPr lang="en-US" altLang="ko-KR" sz="27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71154" y="2273469"/>
            <a:ext cx="45329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고령자 가구 추세 및 구성비</a:t>
            </a:r>
            <a:endParaRPr lang="en-US" altLang="ko-KR" sz="27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F08FF45-82C5-4D1D-9AA1-6469F2872E42}"/>
              </a:ext>
            </a:extLst>
          </p:cNvPr>
          <p:cNvGrpSpPr/>
          <p:nvPr/>
        </p:nvGrpSpPr>
        <p:grpSpPr>
          <a:xfrm>
            <a:off x="533400" y="8801100"/>
            <a:ext cx="8310104" cy="1005024"/>
            <a:chOff x="952834" y="8243321"/>
            <a:chExt cx="7239000" cy="1295400"/>
          </a:xfrm>
        </p:grpSpPr>
        <p:sp>
          <p:nvSpPr>
            <p:cNvPr id="28" name="모서리가 둥근 직사각형 6">
              <a:extLst>
                <a:ext uri="{FF2B5EF4-FFF2-40B4-BE49-F238E27FC236}">
                  <a16:creationId xmlns:a16="http://schemas.microsoft.com/office/drawing/2014/main" id="{83AEE9A1-5195-48EF-B261-1C05F39241FF}"/>
                </a:ext>
              </a:extLst>
            </p:cNvPr>
            <p:cNvSpPr/>
            <p:nvPr/>
          </p:nvSpPr>
          <p:spPr>
            <a:xfrm>
              <a:off x="952834" y="8243321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 · 2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인 가구 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가 점점 더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증가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예상</a:t>
              </a:r>
            </a:p>
          </p:txBody>
        </p:sp>
        <p:sp>
          <p:nvSpPr>
            <p:cNvPr id="29" name="TextBox 20">
              <a:extLst>
                <a:ext uri="{FF2B5EF4-FFF2-40B4-BE49-F238E27FC236}">
                  <a16:creationId xmlns:a16="http://schemas.microsoft.com/office/drawing/2014/main" id="{45C6CAA5-B4EF-4FF0-ACE7-7C7C6FA934B8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F08FF45-82C5-4D1D-9AA1-6469F2872E42}"/>
              </a:ext>
            </a:extLst>
          </p:cNvPr>
          <p:cNvGrpSpPr/>
          <p:nvPr/>
        </p:nvGrpSpPr>
        <p:grpSpPr>
          <a:xfrm>
            <a:off x="9666514" y="8801101"/>
            <a:ext cx="7858394" cy="1005024"/>
            <a:chOff x="952834" y="8243321"/>
            <a:chExt cx="6923849" cy="1295400"/>
          </a:xfrm>
        </p:grpSpPr>
        <p:sp>
          <p:nvSpPr>
            <p:cNvPr id="31" name="모서리가 둥근 직사각형 6">
              <a:extLst>
                <a:ext uri="{FF2B5EF4-FFF2-40B4-BE49-F238E27FC236}">
                  <a16:creationId xmlns:a16="http://schemas.microsoft.com/office/drawing/2014/main" id="{83AEE9A1-5195-48EF-B261-1C05F39241FF}"/>
                </a:ext>
              </a:extLst>
            </p:cNvPr>
            <p:cNvSpPr/>
            <p:nvPr/>
          </p:nvSpPr>
          <p:spPr>
            <a:xfrm>
              <a:off x="952834" y="8243321"/>
              <a:ext cx="6923849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고령자 가구 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도 더욱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증가 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예상</a:t>
              </a:r>
            </a:p>
          </p:txBody>
        </p:sp>
        <p:sp>
          <p:nvSpPr>
            <p:cNvPr id="32" name="TextBox 20">
              <a:extLst>
                <a:ext uri="{FF2B5EF4-FFF2-40B4-BE49-F238E27FC236}">
                  <a16:creationId xmlns:a16="http://schemas.microsoft.com/office/drawing/2014/main" id="{45C6CAA5-B4EF-4FF0-ACE7-7C7C6FA934B8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5F0A643-2922-B4BC-E84C-7560AE339BE1}"/>
              </a:ext>
            </a:extLst>
          </p:cNvPr>
          <p:cNvGrpSpPr/>
          <p:nvPr/>
        </p:nvGrpSpPr>
        <p:grpSpPr>
          <a:xfrm>
            <a:off x="493207" y="2917371"/>
            <a:ext cx="8390490" cy="5793105"/>
            <a:chOff x="518909" y="2538797"/>
            <a:chExt cx="4998720" cy="2712720"/>
          </a:xfrm>
        </p:grpSpPr>
        <p:graphicFrame>
          <p:nvGraphicFramePr>
            <p:cNvPr id="21" name="차트 20">
              <a:extLst>
                <a:ext uri="{FF2B5EF4-FFF2-40B4-BE49-F238E27FC236}">
                  <a16:creationId xmlns:a16="http://schemas.microsoft.com/office/drawing/2014/main" id="{00000000-0008-0000-0000-0000020000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78149524"/>
                </p:ext>
              </p:extLst>
            </p:nvPr>
          </p:nvGraphicFramePr>
          <p:xfrm>
            <a:off x="518909" y="2538797"/>
            <a:ext cx="4998720" cy="27127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000000-0008-0000-0000-000004000000}"/>
                </a:ext>
              </a:extLst>
            </p:cNvPr>
            <p:cNvSpPr txBox="1"/>
            <p:nvPr/>
          </p:nvSpPr>
          <p:spPr>
            <a:xfrm>
              <a:off x="1126437" y="3049353"/>
              <a:ext cx="692794" cy="192531"/>
            </a:xfrm>
            <a:prstGeom prst="rect">
              <a:avLst/>
            </a:prstGeom>
            <a:solidFill>
              <a:srgbClr val="FFC000"/>
            </a:solidFill>
            <a:ln w="9525" cmpd="sng">
              <a:solidFill>
                <a:srgbClr val="FFC000"/>
              </a:solidFill>
            </a:ln>
            <a:effectLst>
              <a:softEdge rad="254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</a:t>
              </a:r>
              <a:r>
                <a:rPr lang="ko-KR" altLang="en-US" sz="20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인 가구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000000-0008-0000-0000-000005000000}"/>
                </a:ext>
              </a:extLst>
            </p:cNvPr>
            <p:cNvSpPr txBox="1"/>
            <p:nvPr/>
          </p:nvSpPr>
          <p:spPr>
            <a:xfrm>
              <a:off x="4155479" y="3876611"/>
              <a:ext cx="723220" cy="214097"/>
            </a:xfrm>
            <a:prstGeom prst="rect">
              <a:avLst/>
            </a:prstGeom>
            <a:solidFill>
              <a:srgbClr val="2F5597"/>
            </a:solidFill>
            <a:ln w="9525" cmpd="sng">
              <a:solidFill>
                <a:schemeClr val="lt1">
                  <a:shade val="50000"/>
                </a:schemeClr>
              </a:solidFill>
            </a:ln>
            <a:effectLst>
              <a:softEdge rad="254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</a:t>
              </a:r>
              <a:r>
                <a:rPr lang="ko-KR" altLang="en-US" sz="20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인 가구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704931-3DBA-AFB1-2DDD-69C964EB7317}"/>
              </a:ext>
            </a:extLst>
          </p:cNvPr>
          <p:cNvGrpSpPr/>
          <p:nvPr/>
        </p:nvGrpSpPr>
        <p:grpSpPr>
          <a:xfrm>
            <a:off x="9144000" y="2924342"/>
            <a:ext cx="8763000" cy="5786134"/>
            <a:chOff x="6621644" y="2469938"/>
            <a:chExt cx="4572000" cy="2712720"/>
          </a:xfrm>
        </p:grpSpPr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00000000-0008-0000-0000-0000030000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71302061"/>
                </p:ext>
              </p:extLst>
            </p:nvPr>
          </p:nvGraphicFramePr>
          <p:xfrm>
            <a:off x="6621644" y="2469938"/>
            <a:ext cx="4572000" cy="27127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00000000-0008-0000-0000-000006000000}"/>
                </a:ext>
              </a:extLst>
            </p:cNvPr>
            <p:cNvSpPr txBox="1"/>
            <p:nvPr/>
          </p:nvSpPr>
          <p:spPr>
            <a:xfrm>
              <a:off x="7271616" y="2749366"/>
              <a:ext cx="849417" cy="368559"/>
            </a:xfrm>
            <a:prstGeom prst="rect">
              <a:avLst/>
            </a:prstGeom>
            <a:solidFill>
              <a:srgbClr val="FFC000"/>
            </a:solidFill>
            <a:ln w="9525" cmpd="sng">
              <a:noFill/>
            </a:ln>
            <a:effectLst>
              <a:softEdge rad="254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고령자 가구</a:t>
              </a:r>
              <a:endParaRPr lang="en-US" altLang="ko-KR" sz="2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 </a:t>
              </a:r>
              <a:r>
                <a:rPr lang="ko-KR" altLang="en-US" sz="20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만 가구 </a:t>
              </a:r>
              <a:r>
                <a:rPr lang="en-US" altLang="ko-KR" sz="20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)</a:t>
              </a:r>
              <a:endParaRPr lang="ko-KR" altLang="en-US" sz="2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00000000-0008-0000-0000-000007000000}"/>
                </a:ext>
              </a:extLst>
            </p:cNvPr>
            <p:cNvSpPr txBox="1"/>
            <p:nvPr/>
          </p:nvSpPr>
          <p:spPr>
            <a:xfrm>
              <a:off x="9322490" y="3188824"/>
              <a:ext cx="790155" cy="193684"/>
            </a:xfrm>
            <a:prstGeom prst="rect">
              <a:avLst/>
            </a:prstGeom>
            <a:solidFill>
              <a:srgbClr val="2F5597"/>
            </a:solidFill>
            <a:ln w="9525" cmpd="sng">
              <a:noFill/>
            </a:ln>
            <a:effectLst>
              <a:softEdge rad="25400"/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구성비 </a:t>
              </a:r>
              <a:r>
                <a:rPr lang="en-US" altLang="ko-KR" sz="20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(%)</a:t>
              </a:r>
              <a:endParaRPr lang="ko-KR" altLang="en-US" sz="2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04800" y="1028700"/>
            <a:ext cx="4568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1.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사회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·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경제적 변화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533400" y="0"/>
            <a:ext cx="16991507" cy="658821"/>
            <a:chOff x="608797" y="0"/>
            <a:chExt cx="16991507" cy="65882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BA4F2DC-4943-BAAD-0EEE-DF7A623C81FB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92817C9-1233-1772-38D5-836AE1DC93F5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A9159D4-01E8-0581-16A5-A0973C0931CE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24F048C-F1DB-D39C-4EDF-73E9347AAC4C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A842E78-10B5-40ED-0C2E-FD50A5C982F7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E9BD9D7-0A0A-F8B5-2E66-57FD0368918B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11721F0-40CA-D40F-FAB2-FCBC5DC1DDE5}"/>
                </a:ext>
              </a:extLst>
            </p:cNvPr>
            <p:cNvSpPr/>
            <p:nvPr/>
          </p:nvSpPr>
          <p:spPr>
            <a:xfrm>
              <a:off x="914400" y="0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44CD713E-A379-B78D-F095-A9F4804F74D0}"/>
              </a:ext>
            </a:extLst>
          </p:cNvPr>
          <p:cNvSpPr/>
          <p:nvPr/>
        </p:nvSpPr>
        <p:spPr>
          <a:xfrm rot="14930893">
            <a:off x="7381884" y="3925856"/>
            <a:ext cx="366495" cy="4958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55612D96-05E2-D79B-999E-813E1224F4F8}"/>
              </a:ext>
            </a:extLst>
          </p:cNvPr>
          <p:cNvSpPr/>
          <p:nvPr/>
        </p:nvSpPr>
        <p:spPr>
          <a:xfrm rot="14930893">
            <a:off x="15354891" y="5022040"/>
            <a:ext cx="366495" cy="49583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76391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24752" y="2273469"/>
            <a:ext cx="34480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퇴근 시간 비중 변화</a:t>
            </a:r>
            <a:endParaRPr lang="en-US" altLang="ko-KR" sz="27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07023" y="2273469"/>
            <a:ext cx="47407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법인카드 이용시간 비중 변화</a:t>
            </a:r>
            <a:endParaRPr lang="en-US" altLang="ko-KR" sz="27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197" y="3086099"/>
            <a:ext cx="8288450" cy="524824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4800" y="1028700"/>
            <a:ext cx="7505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2. 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제도적 변화 </a:t>
            </a:r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– 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 </a:t>
            </a:r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52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시간제 시행</a:t>
            </a:r>
            <a:endParaRPr lang="en-US" altLang="ko-KR" sz="36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08FF45-82C5-4D1D-9AA1-6469F2872E42}"/>
              </a:ext>
            </a:extLst>
          </p:cNvPr>
          <p:cNvGrpSpPr/>
          <p:nvPr/>
        </p:nvGrpSpPr>
        <p:grpSpPr>
          <a:xfrm>
            <a:off x="533400" y="8801100"/>
            <a:ext cx="8408869" cy="1005024"/>
            <a:chOff x="952834" y="8243321"/>
            <a:chExt cx="7239000" cy="1295400"/>
          </a:xfrm>
        </p:grpSpPr>
        <p:sp>
          <p:nvSpPr>
            <p:cNvPr id="22" name="모서리가 둥근 직사각형 6">
              <a:extLst>
                <a:ext uri="{FF2B5EF4-FFF2-40B4-BE49-F238E27FC236}">
                  <a16:creationId xmlns:a16="http://schemas.microsoft.com/office/drawing/2014/main" id="{83AEE9A1-5195-48EF-B261-1C05F39241FF}"/>
                </a:ext>
              </a:extLst>
            </p:cNvPr>
            <p:cNvSpPr/>
            <p:nvPr/>
          </p:nvSpPr>
          <p:spPr>
            <a:xfrm>
              <a:off x="952834" y="8243321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직장인들의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퇴근시간 비중 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이 </a:t>
              </a:r>
              <a:r>
                <a:rPr lang="en-US" altLang="ko-KR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18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시</a:t>
              </a:r>
              <a:r>
                <a:rPr lang="ko-KR" altLang="en-US" sz="24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가 압도적으로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높음</a:t>
              </a:r>
              <a:endPara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3" name="TextBox 20">
              <a:extLst>
                <a:ext uri="{FF2B5EF4-FFF2-40B4-BE49-F238E27FC236}">
                  <a16:creationId xmlns:a16="http://schemas.microsoft.com/office/drawing/2014/main" id="{45C6CAA5-B4EF-4FF0-ACE7-7C7C6FA934B8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5" name="모서리가 둥근 직사각형 6">
            <a:extLst>
              <a:ext uri="{FF2B5EF4-FFF2-40B4-BE49-F238E27FC236}">
                <a16:creationId xmlns:a16="http://schemas.microsoft.com/office/drawing/2014/main" id="{2AF2FBEE-B3F3-4F57-B7C2-977B03C5AD48}"/>
              </a:ext>
            </a:extLst>
          </p:cNvPr>
          <p:cNvSpPr/>
          <p:nvPr/>
        </p:nvSpPr>
        <p:spPr>
          <a:xfrm>
            <a:off x="9433197" y="8801100"/>
            <a:ext cx="8288450" cy="1005024"/>
          </a:xfrm>
          <a:prstGeom prst="roundRect">
            <a:avLst/>
          </a:prstGeom>
          <a:solidFill>
            <a:srgbClr val="F89C6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점심시간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하는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회식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</a:t>
            </a:r>
            <a:r>
              <a:rPr lang="ko-KR" altLang="en-US" sz="2400" dirty="0">
                <a:solidFill>
                  <a:srgbClr val="FF000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증가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68D8DAF9-87F8-4363-A0B9-CFE34E0367D5}"/>
              </a:ext>
            </a:extLst>
          </p:cNvPr>
          <p:cNvSpPr txBox="1"/>
          <p:nvPr/>
        </p:nvSpPr>
        <p:spPr>
          <a:xfrm>
            <a:off x="9955538" y="9099453"/>
            <a:ext cx="7320361" cy="408317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000" dirty="0">
              <a:solidFill>
                <a:srgbClr val="F6F2E5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33400" y="3086100"/>
            <a:ext cx="8430783" cy="5248245"/>
            <a:chOff x="609174" y="3381509"/>
            <a:chExt cx="8408869" cy="5248245"/>
          </a:xfrm>
        </p:grpSpPr>
        <p:grpSp>
          <p:nvGrpSpPr>
            <p:cNvPr id="27" name="그룹 26"/>
            <p:cNvGrpSpPr/>
            <p:nvPr/>
          </p:nvGrpSpPr>
          <p:grpSpPr>
            <a:xfrm>
              <a:off x="609174" y="3381509"/>
              <a:ext cx="8408869" cy="5248245"/>
              <a:chOff x="555314" y="3680920"/>
              <a:chExt cx="8408869" cy="4801577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5DE16885-B7D1-4454-95B4-DB40FA58C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314" y="3680920"/>
                <a:ext cx="8408869" cy="4801577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04774745-3217-4FDC-83A3-33C51DD724FE}"/>
                  </a:ext>
                </a:extLst>
              </p:cNvPr>
              <p:cNvGrpSpPr/>
              <p:nvPr/>
            </p:nvGrpSpPr>
            <p:grpSpPr>
              <a:xfrm>
                <a:off x="6656328" y="4537179"/>
                <a:ext cx="1765781" cy="961044"/>
                <a:chOff x="8302540" y="1484242"/>
                <a:chExt cx="1765781" cy="961044"/>
              </a:xfrm>
            </p:grpSpPr>
            <p:sp>
              <p:nvSpPr>
                <p:cNvPr id="31" name="TextBox 12"/>
                <p:cNvSpPr txBox="1"/>
                <p:nvPr/>
              </p:nvSpPr>
              <p:spPr>
                <a:xfrm>
                  <a:off x="8894430" y="1641914"/>
                  <a:ext cx="1162984" cy="3097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600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‘20</a:t>
                  </a:r>
                  <a:r>
                    <a:rPr lang="ko-KR" altLang="en-US" sz="1600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년 </a:t>
                  </a:r>
                  <a:r>
                    <a:rPr lang="en-US" altLang="ko-KR" sz="1600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6</a:t>
                  </a:r>
                  <a:r>
                    <a:rPr lang="ko-KR" altLang="en-US" sz="1600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월</a:t>
                  </a:r>
                  <a:endParaRPr lang="en-US" altLang="ko-KR" sz="16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</p:txBody>
            </p:sp>
            <p:sp>
              <p:nvSpPr>
                <p:cNvPr id="33" name="TextBox 13"/>
                <p:cNvSpPr txBox="1"/>
                <p:nvPr/>
              </p:nvSpPr>
              <p:spPr>
                <a:xfrm>
                  <a:off x="8905337" y="2003270"/>
                  <a:ext cx="1162984" cy="3097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600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‘21</a:t>
                  </a:r>
                  <a:r>
                    <a:rPr lang="ko-KR" altLang="en-US" sz="1600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년 </a:t>
                  </a:r>
                  <a:r>
                    <a:rPr lang="en-US" altLang="ko-KR" sz="1600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6</a:t>
                  </a:r>
                  <a:r>
                    <a:rPr lang="ko-KR" altLang="en-US" sz="1600" dirty="0">
                      <a:latin typeface="여기어때 잘난체 OTF" panose="020B0600000101010101" pitchFamily="34" charset="-127"/>
                      <a:ea typeface="여기어때 잘난체 OTF" panose="020B0600000101010101" pitchFamily="34" charset="-127"/>
                    </a:rPr>
                    <a:t>월</a:t>
                  </a:r>
                  <a:endParaRPr lang="en-US" altLang="ko-KR" sz="1600" dirty="0"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endParaRPr>
                </a:p>
              </p:txBody>
            </p:sp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83827" b="-1248"/>
                <a:stretch/>
              </p:blipFill>
              <p:spPr>
                <a:xfrm>
                  <a:off x="8302540" y="1484242"/>
                  <a:ext cx="616800" cy="618663"/>
                </a:xfrm>
                <a:prstGeom prst="rect">
                  <a:avLst/>
                </a:prstGeom>
              </p:spPr>
            </p:pic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0331" t="3839" r="33768" b="4115"/>
                <a:stretch/>
              </p:blipFill>
              <p:spPr>
                <a:xfrm>
                  <a:off x="8312885" y="1882848"/>
                  <a:ext cx="606455" cy="562438"/>
                </a:xfrm>
                <a:prstGeom prst="rect">
                  <a:avLst/>
                </a:prstGeom>
              </p:spPr>
            </p:pic>
          </p:grpSp>
        </p:grpSp>
        <p:sp>
          <p:nvSpPr>
            <p:cNvPr id="17" name="TextBox 16"/>
            <p:cNvSpPr txBox="1"/>
            <p:nvPr/>
          </p:nvSpPr>
          <p:spPr>
            <a:xfrm>
              <a:off x="7415142" y="3557470"/>
              <a:ext cx="148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 </a:t>
              </a:r>
              <a:r>
                <a:rPr lang="ko-KR" altLang="en-US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단위 </a:t>
              </a:r>
              <a:r>
                <a:rPr lang="en-US" altLang="ko-KR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%P ]</a:t>
              </a: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533400" y="0"/>
            <a:ext cx="16991507" cy="658821"/>
            <a:chOff x="608797" y="0"/>
            <a:chExt cx="16991507" cy="658821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BA4F2DC-4943-BAAD-0EEE-DF7A623C81FB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92817C9-1233-1772-38D5-836AE1DC93F5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A9159D4-01E8-0581-16A5-A0973C0931CE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24F048C-F1DB-D39C-4EDF-73E9347AAC4C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A842E78-10B5-40ED-0C2E-FD50A5C982F7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E9BD9D7-0A0A-F8B5-2E66-57FD0368918B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11721F0-40CA-D40F-FAB2-FCBC5DC1DDE5}"/>
                </a:ext>
              </a:extLst>
            </p:cNvPr>
            <p:cNvSpPr/>
            <p:nvPr/>
          </p:nvSpPr>
          <p:spPr>
            <a:xfrm>
              <a:off x="914400" y="0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8965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38018" y="2273469"/>
            <a:ext cx="48434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국내 식물성 </a:t>
            </a:r>
            <a:r>
              <a:rPr lang="ko-KR" altLang="en-US" sz="2700" dirty="0" err="1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대체육</a:t>
            </a:r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시장 규모</a:t>
            </a:r>
            <a:endParaRPr lang="en-US" altLang="ko-KR" sz="27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70311" y="2273469"/>
            <a:ext cx="40236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글로벌 </a:t>
            </a:r>
            <a:r>
              <a:rPr lang="ko-KR" altLang="en-US" sz="2700" dirty="0" err="1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대체육</a:t>
            </a:r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시장 규모</a:t>
            </a:r>
            <a:endParaRPr lang="en-US" altLang="ko-KR" sz="27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801" y="10287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 </a:t>
            </a:r>
            <a:r>
              <a:rPr lang="ko-KR" altLang="en-US" sz="36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과학 기술적 변화</a:t>
            </a:r>
            <a:endParaRPr lang="en-US" altLang="ko-KR" sz="36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C6A2B18-601F-2324-48AF-FE73EA72C3DC}"/>
              </a:ext>
            </a:extLst>
          </p:cNvPr>
          <p:cNvSpPr/>
          <p:nvPr/>
        </p:nvSpPr>
        <p:spPr>
          <a:xfrm>
            <a:off x="14876585" y="1371601"/>
            <a:ext cx="1072662" cy="415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3B352E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13A3E44-C3CD-3DC4-9D6E-D3A4E75E785D}"/>
              </a:ext>
            </a:extLst>
          </p:cNvPr>
          <p:cNvGrpSpPr/>
          <p:nvPr/>
        </p:nvGrpSpPr>
        <p:grpSpPr>
          <a:xfrm>
            <a:off x="9448800" y="3086100"/>
            <a:ext cx="8458200" cy="5257800"/>
            <a:chOff x="6661862" y="2664564"/>
            <a:chExt cx="4389120" cy="2987040"/>
          </a:xfrm>
          <a:solidFill>
            <a:schemeClr val="bg1"/>
          </a:solidFill>
        </p:grpSpPr>
        <p:graphicFrame>
          <p:nvGraphicFramePr>
            <p:cNvPr id="15" name="차트 14">
              <a:extLst>
                <a:ext uri="{FF2B5EF4-FFF2-40B4-BE49-F238E27FC236}">
                  <a16:creationId xmlns:a16="http://schemas.microsoft.com/office/drawing/2014/main" id="{00000000-0008-0000-0000-0000030000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02566880"/>
                </p:ext>
              </p:extLst>
            </p:nvPr>
          </p:nvGraphicFramePr>
          <p:xfrm>
            <a:off x="6661862" y="2664564"/>
            <a:ext cx="4389120" cy="29870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CA2E5B-BFEF-69C0-E87E-07143F5EB381}"/>
                </a:ext>
              </a:extLst>
            </p:cNvPr>
            <p:cNvSpPr txBox="1"/>
            <p:nvPr/>
          </p:nvSpPr>
          <p:spPr>
            <a:xfrm>
              <a:off x="9839480" y="2795524"/>
              <a:ext cx="1211502" cy="2462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[ </a:t>
              </a:r>
              <a:r>
                <a:rPr lang="ko-KR" altLang="en-US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단위</a:t>
              </a:r>
              <a:r>
                <a:rPr lang="en-US" altLang="ko-KR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: </a:t>
              </a:r>
              <a:r>
                <a:rPr lang="ko-KR" altLang="en-US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만달러 </a:t>
              </a:r>
              <a:r>
                <a:rPr lang="en-US" altLang="ko-KR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]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304B06-961E-4CFA-B304-0D75892C7740}"/>
              </a:ext>
            </a:extLst>
          </p:cNvPr>
          <p:cNvGrpSpPr/>
          <p:nvPr/>
        </p:nvGrpSpPr>
        <p:grpSpPr>
          <a:xfrm>
            <a:off x="533400" y="8801100"/>
            <a:ext cx="8408869" cy="1005024"/>
            <a:chOff x="952834" y="8243321"/>
            <a:chExt cx="7239000" cy="1295400"/>
          </a:xfrm>
        </p:grpSpPr>
        <p:sp>
          <p:nvSpPr>
            <p:cNvPr id="25" name="모서리가 둥근 직사각형 6">
              <a:extLst>
                <a:ext uri="{FF2B5EF4-FFF2-40B4-BE49-F238E27FC236}">
                  <a16:creationId xmlns:a16="http://schemas.microsoft.com/office/drawing/2014/main" id="{F2F95C6F-DB39-4ECA-ADB2-115DF67A5A35}"/>
                </a:ext>
              </a:extLst>
            </p:cNvPr>
            <p:cNvSpPr/>
            <p:nvPr/>
          </p:nvSpPr>
          <p:spPr>
            <a:xfrm>
              <a:off x="952834" y="8243321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국내 식물성 </a:t>
              </a:r>
              <a:r>
                <a:rPr lang="ko-KR" altLang="en-US" sz="2400" dirty="0" err="1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대체육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시장 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은</a:t>
              </a:r>
              <a:endPara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글로벌 시장에 비해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상당히 작은 규모</a:t>
              </a:r>
              <a:endPara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5274DF6A-E34E-4E28-9E18-F27536199EA9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86F8517-C0F2-48FE-BAFE-050E3ACEA55B}"/>
              </a:ext>
            </a:extLst>
          </p:cNvPr>
          <p:cNvGrpSpPr/>
          <p:nvPr/>
        </p:nvGrpSpPr>
        <p:grpSpPr>
          <a:xfrm>
            <a:off x="9301905" y="8801100"/>
            <a:ext cx="8408869" cy="1005024"/>
            <a:chOff x="952834" y="8243321"/>
            <a:chExt cx="7239000" cy="1295400"/>
          </a:xfrm>
        </p:grpSpPr>
        <p:sp>
          <p:nvSpPr>
            <p:cNvPr id="30" name="모서리가 둥근 직사각형 6">
              <a:extLst>
                <a:ext uri="{FF2B5EF4-FFF2-40B4-BE49-F238E27FC236}">
                  <a16:creationId xmlns:a16="http://schemas.microsoft.com/office/drawing/2014/main" id="{0FFA7551-21D8-42B3-A762-B3A2C56E7D49}"/>
                </a:ext>
              </a:extLst>
            </p:cNvPr>
            <p:cNvSpPr/>
            <p:nvPr/>
          </p:nvSpPr>
          <p:spPr>
            <a:xfrm>
              <a:off x="952834" y="8243321"/>
              <a:ext cx="7239000" cy="1295400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국가별 </a:t>
              </a:r>
              <a:r>
                <a:rPr lang="ko-KR" altLang="en-US" sz="2400" dirty="0" err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대체육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시장에서도</a:t>
              </a:r>
              <a:r>
                <a:rPr lang="en-US" altLang="ko-KR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24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한국은 </a:t>
              </a:r>
              <a:r>
                <a:rPr lang="ko-KR" altLang="en-US" sz="2400" dirty="0">
                  <a:solidFill>
                    <a:srgbClr val="FF0000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상당히 적은 수준</a:t>
              </a:r>
              <a:endPara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1" name="TextBox 20">
              <a:extLst>
                <a:ext uri="{FF2B5EF4-FFF2-40B4-BE49-F238E27FC236}">
                  <a16:creationId xmlns:a16="http://schemas.microsoft.com/office/drawing/2014/main" id="{C18C5157-3883-4B88-A138-5C2C27488FB6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43B7F534-A8B0-405F-951F-5A0CF8DE1C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61"/>
          <a:stretch/>
        </p:blipFill>
        <p:spPr>
          <a:xfrm>
            <a:off x="457201" y="3086100"/>
            <a:ext cx="8506982" cy="52578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38E3793-4E5C-4BC6-9FD4-295F9E1C0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328" y="4700506"/>
            <a:ext cx="1137392" cy="46309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365C038-85AD-450B-83C5-4A4F3C2FB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5008" y="6214939"/>
            <a:ext cx="781956" cy="42878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146D8D2-733E-4900-8854-5D76BFF48774}"/>
              </a:ext>
            </a:extLst>
          </p:cNvPr>
          <p:cNvSpPr txBox="1"/>
          <p:nvPr/>
        </p:nvSpPr>
        <p:spPr>
          <a:xfrm>
            <a:off x="568569" y="3211340"/>
            <a:ext cx="500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[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단위 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달러 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]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533400" y="0"/>
            <a:ext cx="16991507" cy="658821"/>
            <a:chOff x="608797" y="0"/>
            <a:chExt cx="16991507" cy="65882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BA4F2DC-4943-BAAD-0EEE-DF7A623C81FB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92817C9-1233-1772-38D5-836AE1DC93F5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A9159D4-01E8-0581-16A5-A0973C0931CE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24F048C-F1DB-D39C-4EDF-73E9347AAC4C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A842E78-10B5-40ED-0C2E-FD50A5C982F7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E9BD9D7-0A0A-F8B5-2E66-57FD0368918B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11721F0-40CA-D40F-FAB2-FCBC5DC1DDE5}"/>
                </a:ext>
              </a:extLst>
            </p:cNvPr>
            <p:cNvSpPr/>
            <p:nvPr/>
          </p:nvSpPr>
          <p:spPr>
            <a:xfrm>
              <a:off x="914400" y="0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01C699-33DC-A13C-9F75-7C80C45ADA75}"/>
              </a:ext>
            </a:extLst>
          </p:cNvPr>
          <p:cNvSpPr/>
          <p:nvPr/>
        </p:nvSpPr>
        <p:spPr>
          <a:xfrm>
            <a:off x="16371637" y="7292769"/>
            <a:ext cx="868658" cy="9223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964209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67676"/>
            <a:ext cx="6308226" cy="67706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HADOOP-HIVE </a:t>
            </a: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연동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" b="1678"/>
          <a:stretch/>
        </p:blipFill>
        <p:spPr>
          <a:xfrm>
            <a:off x="5302718" y="8581117"/>
            <a:ext cx="3456000" cy="14050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/>
          <p:cNvPicPr>
            <a:picLocks/>
          </p:cNvPicPr>
          <p:nvPr/>
        </p:nvPicPr>
        <p:blipFill rotWithShape="1">
          <a:blip r:embed="rId3"/>
          <a:srcRect r="2486"/>
          <a:stretch/>
        </p:blipFill>
        <p:spPr>
          <a:xfrm>
            <a:off x="9579156" y="8581116"/>
            <a:ext cx="3456000" cy="14050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544" y="8581116"/>
            <a:ext cx="3456000" cy="14050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279" y="8582855"/>
            <a:ext cx="3456000" cy="140333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1026280" y="8063519"/>
            <a:ext cx="182293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1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NAMENODE</a:t>
            </a:r>
            <a:endParaRPr lang="ko-KR" altLang="en-US" sz="21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l="1237" t="4552"/>
          <a:stretch/>
        </p:blipFill>
        <p:spPr>
          <a:xfrm>
            <a:off x="9344022" y="5417404"/>
            <a:ext cx="2907855" cy="89239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279" y="2392923"/>
            <a:ext cx="7970520" cy="4426977"/>
          </a:xfrm>
          <a:prstGeom prst="rect">
            <a:avLst/>
          </a:prstGeom>
          <a:ln w="28575">
            <a:solidFill>
              <a:srgbClr val="3B352E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4023" y="2392922"/>
            <a:ext cx="8597852" cy="25835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2" name="아래쪽 화살표 21"/>
          <p:cNvSpPr/>
          <p:nvPr/>
        </p:nvSpPr>
        <p:spPr>
          <a:xfrm>
            <a:off x="8758718" y="7097413"/>
            <a:ext cx="755622" cy="713087"/>
          </a:xfrm>
          <a:prstGeom prst="downArrow">
            <a:avLst/>
          </a:prstGeom>
          <a:solidFill>
            <a:srgbClr val="F89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TextBox 22"/>
          <p:cNvSpPr txBox="1"/>
          <p:nvPr/>
        </p:nvSpPr>
        <p:spPr>
          <a:xfrm>
            <a:off x="1026279" y="1771170"/>
            <a:ext cx="4174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NAMENODE Format</a:t>
            </a:r>
            <a:endParaRPr lang="ko-KR" altLang="en-US" sz="24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61294" y="1766698"/>
            <a:ext cx="4714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HADOOP Cluster start</a:t>
            </a:r>
            <a:endParaRPr lang="ko-KR" altLang="en-US" sz="24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7168" y="7453590"/>
            <a:ext cx="6204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en-US" altLang="ko-KR" sz="2400" dirty="0" err="1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Jps</a:t>
            </a:r>
            <a:r>
              <a:rPr lang="en-US" altLang="ko-KR" sz="24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: HADOOP Cluster </a:t>
            </a:r>
            <a:r>
              <a:rPr lang="ko-KR" altLang="en-US" sz="24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실행 확인</a:t>
            </a:r>
            <a:r>
              <a:rPr lang="en-US" altLang="ko-KR" sz="24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endParaRPr lang="ko-KR" altLang="en-US" sz="24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302718" y="8065877"/>
            <a:ext cx="199285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1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SNAMENODE</a:t>
            </a:r>
            <a:endParaRPr lang="ko-KR" altLang="en-US" sz="21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579157" y="8063517"/>
            <a:ext cx="188295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1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DATANODE1</a:t>
            </a:r>
            <a:endParaRPr lang="ko-KR" altLang="en-US" sz="21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855595" y="8063516"/>
            <a:ext cx="18989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1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DATANODE2</a:t>
            </a:r>
            <a:endParaRPr lang="ko-KR" altLang="en-US" sz="21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BA4F2DC-4943-BAAD-0EEE-DF7A623C81FB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92817C9-1233-1772-38D5-836AE1DC93F5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A9159D4-01E8-0581-16A5-A0973C0931CE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24F048C-F1DB-D39C-4EDF-73E9347AAC4C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842E78-10B5-40ED-0C2E-FD50A5C982F7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E9BD9D7-0A0A-F8B5-2E66-57FD0368918B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11721F0-40CA-D40F-FAB2-FCBC5DC1DDE5}"/>
                </a:ext>
              </a:extLst>
            </p:cNvPr>
            <p:cNvSpPr/>
            <p:nvPr/>
          </p:nvSpPr>
          <p:spPr>
            <a:xfrm>
              <a:off x="3606375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3EE8BD-4CBB-50F5-79DB-43D96D31339A}"/>
              </a:ext>
            </a:extLst>
          </p:cNvPr>
          <p:cNvSpPr/>
          <p:nvPr/>
        </p:nvSpPr>
        <p:spPr>
          <a:xfrm>
            <a:off x="3051925" y="2378408"/>
            <a:ext cx="2071618" cy="234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3B352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0785F1-EBA8-CD6D-B9B7-A9038A133324}"/>
              </a:ext>
            </a:extLst>
          </p:cNvPr>
          <p:cNvSpPr/>
          <p:nvPr/>
        </p:nvSpPr>
        <p:spPr>
          <a:xfrm>
            <a:off x="9344022" y="5403752"/>
            <a:ext cx="2920549" cy="9235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3B352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62C108-8944-7104-09BA-37EBE06E8FE5}"/>
              </a:ext>
            </a:extLst>
          </p:cNvPr>
          <p:cNvSpPr/>
          <p:nvPr/>
        </p:nvSpPr>
        <p:spPr>
          <a:xfrm>
            <a:off x="11492933" y="2400180"/>
            <a:ext cx="1250610" cy="255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3B352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586212-C358-C2A9-A87F-140697069D1A}"/>
              </a:ext>
            </a:extLst>
          </p:cNvPr>
          <p:cNvGrpSpPr/>
          <p:nvPr/>
        </p:nvGrpSpPr>
        <p:grpSpPr>
          <a:xfrm>
            <a:off x="12787443" y="5417406"/>
            <a:ext cx="4906719" cy="1097694"/>
            <a:chOff x="952834" y="8318822"/>
            <a:chExt cx="7239000" cy="1219899"/>
          </a:xfrm>
        </p:grpSpPr>
        <p:sp>
          <p:nvSpPr>
            <p:cNvPr id="11" name="모서리가 둥근 직사각형 6">
              <a:extLst>
                <a:ext uri="{FF2B5EF4-FFF2-40B4-BE49-F238E27FC236}">
                  <a16:creationId xmlns:a16="http://schemas.microsoft.com/office/drawing/2014/main" id="{9E91062E-1CD9-77B3-3C11-D2445EAFE828}"/>
                </a:ext>
              </a:extLst>
            </p:cNvPr>
            <p:cNvSpPr/>
            <p:nvPr/>
          </p:nvSpPr>
          <p:spPr>
            <a:xfrm>
              <a:off x="952834" y="8318822"/>
              <a:ext cx="7239000" cy="1219899"/>
            </a:xfrm>
            <a:prstGeom prst="roundRect">
              <a:avLst/>
            </a:prstGeom>
            <a:solidFill>
              <a:srgbClr val="F89C6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디렉토리 내</a:t>
              </a:r>
              <a:r>
                <a:rPr lang="en-US" altLang="ko-KR" sz="20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20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파일 삭제 </a:t>
              </a:r>
              <a:r>
                <a:rPr lang="en-US" altLang="ko-KR" sz="20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방화벽 제거 </a:t>
              </a:r>
              <a:r>
                <a:rPr lang="en-US" altLang="ko-KR" sz="20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 </a:t>
              </a:r>
              <a:r>
                <a:rPr lang="en-US" altLang="ko-KR" sz="2000" dirty="0" err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ip</a:t>
              </a:r>
              <a:r>
                <a:rPr lang="en-US" altLang="ko-KR" sz="20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 </a:t>
              </a:r>
              <a:r>
                <a:rPr lang="ko-KR" altLang="en-US" sz="20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주소 확정</a:t>
              </a:r>
              <a:endPara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9B736676-8D8B-74DB-588E-0C593A3BA1F7}"/>
                </a:ext>
              </a:extLst>
            </p:cNvPr>
            <p:cNvSpPr txBox="1"/>
            <p:nvPr/>
          </p:nvSpPr>
          <p:spPr>
            <a:xfrm>
              <a:off x="1467737" y="8768644"/>
              <a:ext cx="6301929" cy="52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endParaRPr lang="en-US" sz="2000" dirty="0">
                <a:solidFill>
                  <a:srgbClr val="F6F2E5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3241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067163"/>
            <a:ext cx="5981529" cy="72353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HIVE – </a:t>
            </a:r>
            <a:r>
              <a:rPr lang="ko-KR" altLang="en-US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변수 설정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t="846" b="-1"/>
          <a:stretch/>
        </p:blipFill>
        <p:spPr>
          <a:xfrm>
            <a:off x="533400" y="2775693"/>
            <a:ext cx="4016379" cy="63302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537" y="2775693"/>
            <a:ext cx="11891250" cy="63302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6" name="오른쪽 화살표 25"/>
          <p:cNvSpPr/>
          <p:nvPr/>
        </p:nvSpPr>
        <p:spPr>
          <a:xfrm>
            <a:off x="4724400" y="5005066"/>
            <a:ext cx="977592" cy="933350"/>
          </a:xfrm>
          <a:prstGeom prst="rightArrow">
            <a:avLst/>
          </a:prstGeom>
          <a:solidFill>
            <a:srgbClr val="F89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/>
          <p:cNvSpPr txBox="1"/>
          <p:nvPr/>
        </p:nvSpPr>
        <p:spPr>
          <a:xfrm>
            <a:off x="5892743" y="2099759"/>
            <a:ext cx="23886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2014.CSV</a:t>
            </a:r>
            <a:endParaRPr lang="ko-KR" altLang="en-US" sz="2700" dirty="0">
              <a:solidFill>
                <a:srgbClr val="3B352E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3400" y="2094908"/>
            <a:ext cx="23886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# </a:t>
            </a:r>
            <a:r>
              <a:rPr lang="ko-KR" altLang="en-US" sz="2700" dirty="0">
                <a:solidFill>
                  <a:srgbClr val="3B352E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변수 설정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857023" y="3024413"/>
            <a:ext cx="11908463" cy="255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E3DE524-EB98-0887-A87F-4ED637CFDE62}"/>
              </a:ext>
            </a:extLst>
          </p:cNvPr>
          <p:cNvGrpSpPr/>
          <p:nvPr/>
        </p:nvGrpSpPr>
        <p:grpSpPr>
          <a:xfrm>
            <a:off x="533400" y="-17907"/>
            <a:ext cx="16991507" cy="676728"/>
            <a:chOff x="608797" y="-17907"/>
            <a:chExt cx="16991507" cy="67672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7D04F0-C3C7-8082-A9AE-969298EFD310}"/>
                </a:ext>
              </a:extLst>
            </p:cNvPr>
            <p:cNvSpPr/>
            <p:nvPr/>
          </p:nvSpPr>
          <p:spPr>
            <a:xfrm>
              <a:off x="608797" y="210044"/>
              <a:ext cx="220980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1519238" algn="l"/>
                </a:tabLst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1.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배경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7D95C8C-5A3D-0BE9-2DB1-8FB148622A93}"/>
                </a:ext>
              </a:extLst>
            </p:cNvPr>
            <p:cNvSpPr/>
            <p:nvPr/>
          </p:nvSpPr>
          <p:spPr>
            <a:xfrm>
              <a:off x="2971800" y="221650"/>
              <a:ext cx="299634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2.</a:t>
              </a:r>
              <a:r>
                <a:rPr lang="ko-KR" altLang="en-US" b="1" dirty="0">
                  <a:solidFill>
                    <a:srgbClr val="F89C64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수집 및 전처리</a:t>
              </a:r>
              <a:endParaRPr lang="en-US" altLang="ko-KR" b="1" dirty="0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3457CCE-963C-4CBB-FCAF-AE15ADF35D84}"/>
                </a:ext>
              </a:extLst>
            </p:cNvPr>
            <p:cNvSpPr/>
            <p:nvPr/>
          </p:nvSpPr>
          <p:spPr>
            <a:xfrm>
              <a:off x="12786938" y="205937"/>
              <a:ext cx="2529262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5.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목록 및 출처 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583082-7F62-9675-EEBF-10C9E1EC058E}"/>
                </a:ext>
              </a:extLst>
            </p:cNvPr>
            <p:cNvSpPr/>
            <p:nvPr/>
          </p:nvSpPr>
          <p:spPr>
            <a:xfrm>
              <a:off x="15887274" y="221649"/>
              <a:ext cx="1713030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6.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참고문헌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E781CC6-55C9-EA54-CE63-5B5920C3274D}"/>
                </a:ext>
              </a:extLst>
            </p:cNvPr>
            <p:cNvSpPr/>
            <p:nvPr/>
          </p:nvSpPr>
          <p:spPr>
            <a:xfrm>
              <a:off x="6509418" y="221650"/>
              <a:ext cx="2413985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3.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데이터 분석 및 결과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65526FF-8B50-7FC5-58E0-F8A6E01F8566}"/>
                </a:ext>
              </a:extLst>
            </p:cNvPr>
            <p:cNvSpPr/>
            <p:nvPr/>
          </p:nvSpPr>
          <p:spPr>
            <a:xfrm>
              <a:off x="9826616" y="214335"/>
              <a:ext cx="2136784" cy="43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4.</a:t>
              </a:r>
              <a:r>
                <a:rPr lang="ko-KR" altLang="en-US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대안 및 기대효과</a:t>
              </a:r>
              <a:endParaRPr lang="en-US" altLang="ko-KR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491FE7C-7D29-2047-7C05-371D8F597777}"/>
                </a:ext>
              </a:extLst>
            </p:cNvPr>
            <p:cNvSpPr/>
            <p:nvPr/>
          </p:nvSpPr>
          <p:spPr>
            <a:xfrm>
              <a:off x="3606375" y="-17907"/>
              <a:ext cx="1716822" cy="208407"/>
            </a:xfrm>
            <a:prstGeom prst="rect">
              <a:avLst/>
            </a:prstGeom>
            <a:solidFill>
              <a:srgbClr val="F89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89C64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6127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2463</TotalTime>
  <Words>2316</Words>
  <Application>Microsoft Office PowerPoint</Application>
  <PresentationFormat>사용자 지정</PresentationFormat>
  <Paragraphs>536</Paragraphs>
  <Slides>30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Calibri</vt:lpstr>
      <vt:lpstr>여기어때 잘난체 OTF</vt:lpstr>
      <vt:lpstr>맑은 고딕</vt:lpstr>
      <vt:lpstr>Wingdings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64,142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갈색 크림색 간단한 기업 나눔 명조 프레젠테이션</dc:title>
  <dc:creator>YONSAI</dc:creator>
  <cp:lastModifiedBy>Sung Yulmin</cp:lastModifiedBy>
  <cp:revision>155</cp:revision>
  <dcterms:created xsi:type="dcterms:W3CDTF">2006-08-16T00:00:00Z</dcterms:created>
  <dcterms:modified xsi:type="dcterms:W3CDTF">2023-04-07T03:11:05Z</dcterms:modified>
  <dc:identifier>DAFfBvgDLlA</dc:identifier>
</cp:coreProperties>
</file>